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4" r:id="rId1"/>
  </p:sldMasterIdLst>
  <p:sldIdLst>
    <p:sldId id="256" r:id="rId2"/>
    <p:sldId id="271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89" r:id="rId21"/>
    <p:sldId id="290" r:id="rId22"/>
    <p:sldId id="291" r:id="rId23"/>
    <p:sldId id="292" r:id="rId24"/>
    <p:sldId id="293" r:id="rId25"/>
    <p:sldId id="294" r:id="rId26"/>
    <p:sldId id="295" r:id="rId27"/>
    <p:sldId id="296" r:id="rId28"/>
    <p:sldId id="297" r:id="rId29"/>
    <p:sldId id="298" r:id="rId30"/>
    <p:sldId id="299" r:id="rId31"/>
    <p:sldId id="300" r:id="rId32"/>
    <p:sldId id="301" r:id="rId33"/>
    <p:sldId id="302" r:id="rId34"/>
    <p:sldId id="303" r:id="rId35"/>
    <p:sldId id="304" r:id="rId36"/>
    <p:sldId id="305" r:id="rId37"/>
    <p:sldId id="306" r:id="rId38"/>
    <p:sldId id="307" r:id="rId39"/>
    <p:sldId id="308" r:id="rId40"/>
    <p:sldId id="309" r:id="rId41"/>
    <p:sldId id="310" r:id="rId42"/>
    <p:sldId id="311" r:id="rId43"/>
    <p:sldId id="312" r:id="rId44"/>
    <p:sldId id="313" r:id="rId45"/>
    <p:sldId id="314" r:id="rId46"/>
    <p:sldId id="315" r:id="rId47"/>
    <p:sldId id="316" r:id="rId48"/>
    <p:sldId id="317" r:id="rId49"/>
    <p:sldId id="318" r:id="rId50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6D574E7E-AA84-BD4E-AB10-F59F808A5F26}">
          <p14:sldIdLst>
            <p14:sldId id="256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  <p14:sldId id="294"/>
            <p14:sldId id="295"/>
            <p14:sldId id="296"/>
            <p14:sldId id="297"/>
            <p14:sldId id="298"/>
            <p14:sldId id="299"/>
            <p14:sldId id="300"/>
            <p14:sldId id="301"/>
            <p14:sldId id="302"/>
            <p14:sldId id="303"/>
            <p14:sldId id="304"/>
            <p14:sldId id="305"/>
            <p14:sldId id="306"/>
            <p14:sldId id="307"/>
            <p14:sldId id="308"/>
            <p14:sldId id="309"/>
            <p14:sldId id="310"/>
            <p14:sldId id="311"/>
            <p14:sldId id="312"/>
            <p14:sldId id="313"/>
            <p14:sldId id="314"/>
            <p14:sldId id="315"/>
            <p14:sldId id="316"/>
            <p14:sldId id="317"/>
            <p14:sldId id="31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5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6405"/>
  </p:normalViewPr>
  <p:slideViewPr>
    <p:cSldViewPr snapToGrid="0" snapToObjects="1">
      <p:cViewPr varScale="1">
        <p:scale>
          <a:sx n="112" d="100"/>
          <a:sy n="112" d="100"/>
        </p:scale>
        <p:origin x="43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4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02AD44-B089-AB4D-B988-E4D9D3171B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9E5DE69-40D8-A949-8092-C4A483BF53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AC2FCC9-CD5E-6B4E-A05E-217106559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6CA2A-21CC-1F49-AF07-F2622CFB03C3}" type="datetimeFigureOut">
              <a:rPr lang="es-CL" smtClean="0"/>
              <a:t>23-12-2024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9D04246-38A1-6745-84E6-571460223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E3022B5-8DFE-A943-80B4-EB294CF41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D2BAC-7F26-FE44-9516-A7CEFE10744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34968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EE4AE0-5C37-FD48-BFED-C6E06D109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C6C0485-8736-2540-B234-B807F3595B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FF148DB-DB3F-AB43-8C98-AFC51FA5B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6CA2A-21CC-1F49-AF07-F2622CFB03C3}" type="datetimeFigureOut">
              <a:rPr lang="es-CL" smtClean="0"/>
              <a:t>23-12-2024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46C7A09-7D62-6946-84E2-BA0726D2A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B2FDA91-4CFF-1345-B5A4-3B3D49C5E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D2BAC-7F26-FE44-9516-A7CEFE10744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63379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E104CE0-7725-9645-8BFF-057D4F22AE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4CEDAAD-B03D-8041-8606-2F4C0B15A9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AEFC87F-1DB3-2847-8FB0-EDF0B6AFF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6CA2A-21CC-1F49-AF07-F2622CFB03C3}" type="datetimeFigureOut">
              <a:rPr lang="es-CL" smtClean="0"/>
              <a:t>23-12-2024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2E93857-AED6-6443-930D-46E08EA10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63A734A-66FE-6C4E-BAF7-B8BA912D7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D2BAC-7F26-FE44-9516-A7CEFE10744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69045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5C5DA1-E93B-C846-B890-8A6DCE0DA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B056428-7A8E-3B41-9295-64582BB887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852E7A7-5B33-1841-9187-6A53BBFD0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6CA2A-21CC-1F49-AF07-F2622CFB03C3}" type="datetimeFigureOut">
              <a:rPr lang="es-CL" smtClean="0"/>
              <a:t>23-12-2024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07F7519-9C81-EC42-AC94-F71F481C5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9FD163A-D840-6240-AC2D-7FA794182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D2BAC-7F26-FE44-9516-A7CEFE10744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52262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5C41AD-CA43-4343-9258-CADC33D5B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D723B9E-7C57-804E-B752-55DAA244A3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C47857F-22B0-F243-9493-02954D49D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6CA2A-21CC-1F49-AF07-F2622CFB03C3}" type="datetimeFigureOut">
              <a:rPr lang="es-CL" smtClean="0"/>
              <a:t>23-12-2024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DF8D1A4-436F-DC41-AA92-AB6E52646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F29D279-F36E-694D-86CA-DF6D72662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D2BAC-7F26-FE44-9516-A7CEFE10744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30945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1D4EB6-81E6-AA43-B264-C8B9962A8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3770D27-1A20-CE4F-B226-84DF56A33E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8E08D20-B925-D744-8B50-052DE536E0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459BE6F-3D4B-5E4A-99A1-6BF0A8651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6CA2A-21CC-1F49-AF07-F2622CFB03C3}" type="datetimeFigureOut">
              <a:rPr lang="es-CL" smtClean="0"/>
              <a:t>23-12-2024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5CE9680-3D25-2643-90AD-306430663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63889CE-CF8A-224D-9629-18C18295E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D2BAC-7F26-FE44-9516-A7CEFE10744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49276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A5697E-F629-154B-9C77-7067D0F22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F0B4C48-5494-9740-9119-6629D63561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86B60DF-6688-FA44-AA5E-D7E998B515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A0116CC-7969-8D4B-937C-BDB909DEE9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D20A1F6-2721-944D-8805-26FA43794A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FAF9A7D-951F-2749-A830-C8FB39225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6CA2A-21CC-1F49-AF07-F2622CFB03C3}" type="datetimeFigureOut">
              <a:rPr lang="es-CL" smtClean="0"/>
              <a:t>23-12-2024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FBDC83F-4CFF-FE45-9F3C-D06B39CE9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C935DB8-0601-3E49-80FF-F8760ED4B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D2BAC-7F26-FE44-9516-A7CEFE10744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0599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3C92A1-6A4E-7B47-9AC1-E007397B9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B23E873-CC25-0A4F-94D2-9D6008F8F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6CA2A-21CC-1F49-AF07-F2622CFB03C3}" type="datetimeFigureOut">
              <a:rPr lang="es-CL" smtClean="0"/>
              <a:t>23-12-2024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506469C-AF00-9948-8559-E16383179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8E89C83-4D43-9145-B9EC-CE5CAE005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D2BAC-7F26-FE44-9516-A7CEFE10744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71678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7370F62-B4F6-F040-91E0-4CB53AE07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6CA2A-21CC-1F49-AF07-F2622CFB03C3}" type="datetimeFigureOut">
              <a:rPr lang="es-CL" smtClean="0"/>
              <a:t>23-12-2024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B4A50EE-4FAE-BB43-8082-4330BF7B0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E1042F2-AFDF-CC43-B88E-EF83C801E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D2BAC-7F26-FE44-9516-A7CEFE10744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69958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F143A1-F684-D549-8B08-B8EBDE21E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9DAAF9E-2663-E74D-B88C-F589F37819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6490CB2-EECD-9442-A260-EE4BF40DB4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D9A3C2E-852A-0846-80E1-71038C3CC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6CA2A-21CC-1F49-AF07-F2622CFB03C3}" type="datetimeFigureOut">
              <a:rPr lang="es-CL" smtClean="0"/>
              <a:t>23-12-2024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E718D16-3B4C-6649-B518-D90FF7F4C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73BCBE1-B90E-E248-A1F7-D1AC895EB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D2BAC-7F26-FE44-9516-A7CEFE10744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31598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3AB7B5-1D39-764B-B7A5-9AD561523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5583437-5A00-194F-B5CE-45EBE75B95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FC689C3-19CC-AF4D-9BE6-D426922E36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9F99AC7-82C6-ED4C-ACED-FF8408B19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6CA2A-21CC-1F49-AF07-F2622CFB03C3}" type="datetimeFigureOut">
              <a:rPr lang="es-CL" smtClean="0"/>
              <a:t>23-12-2024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7AF3114-AF4D-F64D-A6BF-C5C6CF76B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BEFBCAE-2AAB-B549-9C10-71069C434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D2BAC-7F26-FE44-9516-A7CEFE10744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27624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8B13CDB-F2A0-0D4D-A352-07D81D79F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D0DF888-6942-AB4E-AAF4-9B92B1929F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0C5F538-8690-E144-8ECB-31A30FD7DC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96CA2A-21CC-1F49-AF07-F2622CFB03C3}" type="datetimeFigureOut">
              <a:rPr lang="es-CL" smtClean="0"/>
              <a:t>23-12-2024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110ACD-E431-4447-B96D-76E1464DC1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B6B36C1-D357-C945-A6F9-5333C15118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CD2BAC-7F26-FE44-9516-A7CEFE10744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88917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avisoenlinea.conaf.cl/login/oficinas.php" TargetMode="External"/><Relationship Id="rId2" Type="http://schemas.openxmlformats.org/officeDocument/2006/relationships/hyperlink" Target="https://avisoenlinea.conaf.cl/login/index.php?nocache=27348185861a123cbc4aae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264C81-0AA9-1B48-B320-E4AE17F3ED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92234" y="2129628"/>
            <a:ext cx="6968247" cy="1494377"/>
          </a:xfrm>
        </p:spPr>
        <p:txBody>
          <a:bodyPr>
            <a:normAutofit fontScale="90000"/>
          </a:bodyPr>
          <a:lstStyle/>
          <a:p>
            <a:r>
              <a:rPr lang="es-CL" sz="5400" b="1" spc="3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CONTROL DE QUEMAS</a:t>
            </a:r>
            <a:br>
              <a:rPr lang="es-CL" sz="5400" b="1" spc="3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CL" sz="5400" b="1" spc="3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Protección Recursos Naturales Renovables</a:t>
            </a:r>
            <a:endParaRPr lang="es-CL" sz="5400" b="1" spc="3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02EE8D1-CE16-0740-B3E3-05A75A8065D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11874" y="3872919"/>
            <a:ext cx="6968247" cy="444844"/>
          </a:xfrm>
        </p:spPr>
        <p:txBody>
          <a:bodyPr>
            <a:normAutofit fontScale="40000" lnSpcReduction="20000"/>
          </a:bodyPr>
          <a:lstStyle/>
          <a:p>
            <a:r>
              <a:rPr lang="es-CL" b="1" spc="16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Oficina Valparaíso. Región de </a:t>
            </a:r>
            <a:r>
              <a:rPr lang="es-CL" b="1" spc="16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Valparaíso</a:t>
            </a:r>
          </a:p>
          <a:p>
            <a:r>
              <a:rPr lang="es-CL" b="1" spc="16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23 de diciembre de 2024</a:t>
            </a:r>
            <a:endParaRPr lang="es-CL" b="1" spc="16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s-CL" b="1" spc="16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Marcador de contenido 9">
            <a:extLst>
              <a:ext uri="{FF2B5EF4-FFF2-40B4-BE49-F238E27FC236}">
                <a16:creationId xmlns:a16="http://schemas.microsoft.com/office/drawing/2014/main" id="{EE05CAB0-4B0E-5144-9414-BDD64B06CF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219" y="933726"/>
            <a:ext cx="744773" cy="199913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D8E2D8C5-C4A8-A04C-9D05-F4D4A31172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8912" y="4566677"/>
            <a:ext cx="1734175" cy="1574632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9D6F454E-162F-A1BC-81C7-A4457DBA1DFD}"/>
              </a:ext>
            </a:extLst>
          </p:cNvPr>
          <p:cNvSpPr txBox="1"/>
          <p:nvPr/>
        </p:nvSpPr>
        <p:spPr>
          <a:xfrm>
            <a:off x="1487606" y="122830"/>
            <a:ext cx="9758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pc="600" dirty="0">
                <a:solidFill>
                  <a:srgbClr val="2F5597"/>
                </a:solidFill>
                <a:latin typeface="+mj-lt"/>
              </a:rPr>
              <a:t>SERVICIO AGRÍCOLA Y GANADERO</a:t>
            </a:r>
          </a:p>
        </p:txBody>
      </p:sp>
      <p:pic>
        <p:nvPicPr>
          <p:cNvPr id="7" name="Marcador de contenido 16">
            <a:extLst>
              <a:ext uri="{FF2B5EF4-FFF2-40B4-BE49-F238E27FC236}">
                <a16:creationId xmlns:a16="http://schemas.microsoft.com/office/drawing/2014/main" id="{ED8E2AF7-AB3C-B87A-E71D-DFC17861F8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1063" y="4723289"/>
            <a:ext cx="508197" cy="971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66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7"/>
          <p:cNvSpPr>
            <a:spLocks noGrp="1"/>
          </p:cNvSpPr>
          <p:nvPr>
            <p:ph type="title" idx="4294967295"/>
          </p:nvPr>
        </p:nvSpPr>
        <p:spPr>
          <a:xfrm>
            <a:off x="1676401" y="152401"/>
            <a:ext cx="8164513" cy="1116013"/>
          </a:xfrm>
        </p:spPr>
        <p:txBody>
          <a:bodyPr/>
          <a:lstStyle/>
          <a:p>
            <a:pPr eaLnBrk="1" hangingPunct="1">
              <a:defRPr/>
            </a:pPr>
            <a:r>
              <a:rPr lang="es-CL" altLang="es-CL" sz="2800" b="1" dirty="0">
                <a:cs typeface="Verdana" panose="020B0604030504040204" pitchFamily="34" charset="0"/>
              </a:rPr>
              <a:t>QUÉ SE PERMITE QUEMAR?</a:t>
            </a:r>
            <a:endParaRPr lang="es-ES_tradnl" altLang="es-CL" sz="2800" b="1" dirty="0">
              <a:solidFill>
                <a:srgbClr val="EF4144"/>
              </a:solidFill>
              <a:cs typeface="Verdana" panose="020B0604030504040204" pitchFamily="34" charset="0"/>
            </a:endParaRPr>
          </a:p>
        </p:txBody>
      </p:sp>
      <p:sp>
        <p:nvSpPr>
          <p:cNvPr id="119811" name="Content Placeholder 8"/>
          <p:cNvSpPr>
            <a:spLocks noGrp="1"/>
          </p:cNvSpPr>
          <p:nvPr>
            <p:ph idx="4294967295"/>
          </p:nvPr>
        </p:nvSpPr>
        <p:spPr>
          <a:xfrm>
            <a:off x="1676401" y="908050"/>
            <a:ext cx="8177213" cy="5329238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s-CL" sz="2400" b="1" dirty="0"/>
              <a:t>D.S. N°276/1980					</a:t>
            </a:r>
          </a:p>
          <a:p>
            <a:pPr marL="0" indent="0">
              <a:buNone/>
              <a:defRPr/>
            </a:pPr>
            <a:r>
              <a:rPr lang="es-CL" b="1" dirty="0">
                <a:solidFill>
                  <a:schemeClr val="tx2">
                    <a:lumMod val="50000"/>
                  </a:schemeClr>
                </a:solidFill>
              </a:rPr>
              <a:t>Artículo 3º</a:t>
            </a:r>
          </a:p>
          <a:p>
            <a:pPr marL="0" indent="0">
              <a:buNone/>
              <a:defRPr/>
            </a:pPr>
            <a:r>
              <a:rPr lang="es-CL" dirty="0"/>
              <a:t>En los terrenos agrícolas, ganaderos o de aptitud preferentemente forestal, </a:t>
            </a:r>
            <a:r>
              <a:rPr lang="es-CL" dirty="0" smtClean="0"/>
              <a:t>… </a:t>
            </a:r>
            <a:r>
              <a:rPr lang="es-CL" dirty="0"/>
              <a:t>solamente se podrá usar el fuego en forma de "Quema Controlada", </a:t>
            </a:r>
            <a:r>
              <a:rPr lang="es-CL" dirty="0" smtClean="0"/>
              <a:t>para:</a:t>
            </a:r>
            <a:endParaRPr lang="es-CL" dirty="0"/>
          </a:p>
          <a:p>
            <a:pPr marL="0" indent="0">
              <a:buNone/>
              <a:defRPr/>
            </a:pPr>
            <a:r>
              <a:rPr lang="es-CL" dirty="0"/>
              <a:t>a) Quema de rastrojos;</a:t>
            </a:r>
          </a:p>
          <a:p>
            <a:pPr marL="457200" indent="-457200">
              <a:buFont typeface="Arial" panose="020B0604020202020204" pitchFamily="34" charset="0"/>
              <a:buAutoNum type="alphaLcParenR"/>
              <a:defRPr/>
            </a:pPr>
            <a:endParaRPr lang="es-CL" dirty="0"/>
          </a:p>
          <a:p>
            <a:pPr marL="0" indent="0">
              <a:buNone/>
              <a:defRPr/>
            </a:pPr>
            <a:r>
              <a:rPr lang="es-CL" dirty="0"/>
              <a:t>b) Quema de ramas y materiales leñosos en terrenos aptos para cultivos;</a:t>
            </a:r>
          </a:p>
          <a:p>
            <a:pPr marL="0" indent="0">
              <a:buNone/>
              <a:defRPr/>
            </a:pPr>
            <a:endParaRPr lang="es-CL" dirty="0"/>
          </a:p>
          <a:p>
            <a:pPr marL="0" indent="0">
              <a:buNone/>
              <a:defRPr/>
            </a:pPr>
            <a:r>
              <a:rPr lang="es-CL" dirty="0"/>
              <a:t>c) Requema para siembras inmediatas;</a:t>
            </a:r>
          </a:p>
          <a:p>
            <a:pPr>
              <a:defRPr/>
            </a:pPr>
            <a:endParaRPr lang="es-ES_tradnl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4036" name="Slide Number Placeholder 9"/>
          <p:cNvSpPr txBox="1">
            <a:spLocks noGrp="1"/>
          </p:cNvSpPr>
          <p:nvPr/>
        </p:nvSpPr>
        <p:spPr bwMode="auto">
          <a:xfrm>
            <a:off x="7707313" y="6527801"/>
            <a:ext cx="21336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EAFB8502-72DA-4E4C-ADE6-E6DF42B94CEE}" type="slidenum">
              <a:rPr lang="en-US" altLang="es-CL" sz="10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en-US" altLang="es-CL" sz="1000">
              <a:solidFill>
                <a:srgbClr val="898989"/>
              </a:solidFill>
            </a:endParaRPr>
          </a:p>
        </p:txBody>
      </p:sp>
      <p:sp>
        <p:nvSpPr>
          <p:cNvPr id="31749" name="Footer Placeholder 10"/>
          <p:cNvSpPr txBox="1">
            <a:spLocks noGrp="1"/>
          </p:cNvSpPr>
          <p:nvPr/>
        </p:nvSpPr>
        <p:spPr bwMode="auto">
          <a:xfrm>
            <a:off x="1543050" y="6527801"/>
            <a:ext cx="2895600" cy="2460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>
              <a:defRPr/>
            </a:pPr>
            <a:r>
              <a:rPr lang="en-US" altLang="es-CL" sz="900">
                <a:solidFill>
                  <a:srgbClr val="898989"/>
                </a:solidFill>
                <a:latin typeface="+mj-lt"/>
              </a:rPr>
              <a:t>Gobierno de Chile | SAG REGIÓN DE VALPARAÍSO</a:t>
            </a:r>
          </a:p>
        </p:txBody>
      </p:sp>
    </p:spTree>
    <p:extLst>
      <p:ext uri="{BB962C8B-B14F-4D97-AF65-F5344CB8AC3E}">
        <p14:creationId xmlns:p14="http://schemas.microsoft.com/office/powerpoint/2010/main" val="14459219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1" name="Content Placeholder 8"/>
          <p:cNvSpPr>
            <a:spLocks noGrp="1"/>
          </p:cNvSpPr>
          <p:nvPr>
            <p:ph idx="4294967295"/>
          </p:nvPr>
        </p:nvSpPr>
        <p:spPr>
          <a:xfrm>
            <a:off x="1676401" y="908050"/>
            <a:ext cx="8177213" cy="5329238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s-CL" sz="2400" b="1" dirty="0"/>
              <a:t>D.S. N°276/1980					país</a:t>
            </a:r>
          </a:p>
          <a:p>
            <a:pPr>
              <a:buFont typeface="Arial" panose="020B0604020202020204" pitchFamily="34" charset="0"/>
              <a:buNone/>
              <a:defRPr/>
            </a:pPr>
            <a:endParaRPr lang="es-CL" sz="2400" b="1" dirty="0"/>
          </a:p>
          <a:p>
            <a:pPr marL="0" indent="0">
              <a:buNone/>
              <a:defRPr/>
            </a:pPr>
            <a:r>
              <a:rPr lang="es-CL" dirty="0"/>
              <a:t>d) Quema de zarzamoras u otra vegetación cuando se trate de construir y limpiar vías de comunicación, canales o cercos divisorios;</a:t>
            </a:r>
          </a:p>
          <a:p>
            <a:pPr marL="0" indent="0">
              <a:buNone/>
              <a:defRPr/>
            </a:pPr>
            <a:endParaRPr lang="es-CL" dirty="0"/>
          </a:p>
          <a:p>
            <a:pPr marL="0" indent="0">
              <a:buNone/>
              <a:defRPr/>
            </a:pPr>
            <a:r>
              <a:rPr lang="es-CL" dirty="0"/>
              <a:t>e) Quemas de especies vegetales consideradas perjudiciales, y</a:t>
            </a:r>
          </a:p>
          <a:p>
            <a:pPr marL="0" indent="0">
              <a:buNone/>
              <a:defRPr/>
            </a:pPr>
            <a:endParaRPr lang="es-CL" dirty="0"/>
          </a:p>
        </p:txBody>
      </p:sp>
      <p:sp>
        <p:nvSpPr>
          <p:cNvPr id="45059" name="Slide Number Placeholder 9"/>
          <p:cNvSpPr txBox="1">
            <a:spLocks noGrp="1"/>
          </p:cNvSpPr>
          <p:nvPr/>
        </p:nvSpPr>
        <p:spPr bwMode="auto">
          <a:xfrm>
            <a:off x="7707313" y="6527801"/>
            <a:ext cx="21336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7CB6CBB9-569F-4C04-8C66-E099F8F3F0C8}" type="slidenum">
              <a:rPr lang="en-US" altLang="es-CL" sz="10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11</a:t>
            </a:fld>
            <a:endParaRPr lang="en-US" altLang="es-CL" sz="1000">
              <a:solidFill>
                <a:srgbClr val="898989"/>
              </a:solidFill>
            </a:endParaRPr>
          </a:p>
        </p:txBody>
      </p:sp>
      <p:sp>
        <p:nvSpPr>
          <p:cNvPr id="31749" name="Footer Placeholder 10"/>
          <p:cNvSpPr txBox="1">
            <a:spLocks noGrp="1"/>
          </p:cNvSpPr>
          <p:nvPr/>
        </p:nvSpPr>
        <p:spPr bwMode="auto">
          <a:xfrm>
            <a:off x="1543050" y="6527801"/>
            <a:ext cx="2895600" cy="2460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>
              <a:defRPr/>
            </a:pPr>
            <a:r>
              <a:rPr lang="en-US" altLang="es-CL" sz="900">
                <a:solidFill>
                  <a:srgbClr val="898989"/>
                </a:solidFill>
                <a:latin typeface="+mj-lt"/>
              </a:rPr>
              <a:t>Gobierno de Chile | SAG REGIÓN DE VALPARAÍSO</a:t>
            </a:r>
          </a:p>
        </p:txBody>
      </p:sp>
      <p:sp>
        <p:nvSpPr>
          <p:cNvPr id="6" name="Title 7"/>
          <p:cNvSpPr>
            <a:spLocks noGrp="1"/>
          </p:cNvSpPr>
          <p:nvPr>
            <p:ph type="title" idx="4294967295"/>
          </p:nvPr>
        </p:nvSpPr>
        <p:spPr>
          <a:xfrm>
            <a:off x="1676401" y="152401"/>
            <a:ext cx="8164513" cy="1116013"/>
          </a:xfrm>
        </p:spPr>
        <p:txBody>
          <a:bodyPr/>
          <a:lstStyle/>
          <a:p>
            <a:pPr eaLnBrk="1" hangingPunct="1">
              <a:defRPr/>
            </a:pPr>
            <a:r>
              <a:rPr lang="es-CL" altLang="es-CL" sz="2800" b="1" dirty="0">
                <a:cs typeface="Verdana" panose="020B0604030504040204" pitchFamily="34" charset="0"/>
              </a:rPr>
              <a:t>QUÉ SE PERMITE QUEMAR?</a:t>
            </a:r>
            <a:endParaRPr lang="es-ES_tradnl" altLang="es-CL" sz="2800" b="1" dirty="0">
              <a:solidFill>
                <a:srgbClr val="EF4144"/>
              </a:solidFill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53658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7"/>
          <p:cNvSpPr>
            <a:spLocks noGrp="1"/>
          </p:cNvSpPr>
          <p:nvPr>
            <p:ph type="title" idx="4294967295"/>
          </p:nvPr>
        </p:nvSpPr>
        <p:spPr>
          <a:xfrm>
            <a:off x="1676401" y="152401"/>
            <a:ext cx="8164513" cy="6127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s-CL" altLang="es-CL" b="1" dirty="0">
                <a:cs typeface="Verdana" panose="020B0604030504040204" pitchFamily="34" charset="0"/>
              </a:rPr>
              <a:t>De qué se tratan estas normas?</a:t>
            </a:r>
            <a:endParaRPr lang="es-ES_tradnl" altLang="es-CL" b="1" dirty="0">
              <a:solidFill>
                <a:srgbClr val="EF4144"/>
              </a:solidFill>
              <a:latin typeface="+mj-lt"/>
              <a:cs typeface="Verdana" panose="020B0604030504040204" pitchFamily="34" charset="0"/>
            </a:endParaRPr>
          </a:p>
        </p:txBody>
      </p:sp>
      <p:sp>
        <p:nvSpPr>
          <p:cNvPr id="119811" name="Content Placeholder 8"/>
          <p:cNvSpPr>
            <a:spLocks noGrp="1"/>
          </p:cNvSpPr>
          <p:nvPr>
            <p:ph idx="4294967295"/>
          </p:nvPr>
        </p:nvSpPr>
        <p:spPr>
          <a:xfrm>
            <a:off x="1676401" y="908050"/>
            <a:ext cx="8177213" cy="5329238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s-CL" sz="2400" b="1" dirty="0"/>
              <a:t>D.S. N°276/1980					país</a:t>
            </a:r>
          </a:p>
          <a:p>
            <a:pPr>
              <a:buFont typeface="Arial" panose="020B0604020202020204" pitchFamily="34" charset="0"/>
              <a:buNone/>
              <a:defRPr/>
            </a:pPr>
            <a:endParaRPr lang="es-CL" sz="2400" b="1" dirty="0"/>
          </a:p>
          <a:p>
            <a:pPr marL="0" indent="0">
              <a:buNone/>
              <a:defRPr/>
            </a:pPr>
            <a:endParaRPr lang="es-CL" dirty="0"/>
          </a:p>
          <a:p>
            <a:pPr marL="0" indent="0">
              <a:buNone/>
              <a:defRPr/>
            </a:pPr>
            <a:r>
              <a:rPr lang="es-CL" dirty="0"/>
              <a:t>f) Quemas en terrenos de aptitud preferentemente forestal y con el fin </a:t>
            </a:r>
            <a:r>
              <a:rPr lang="es-CL" u="sng" dirty="0">
                <a:solidFill>
                  <a:srgbClr val="FF0000"/>
                </a:solidFill>
              </a:rPr>
              <a:t>de habilitarlos para cultivos </a:t>
            </a:r>
            <a:r>
              <a:rPr lang="es-CL" u="sng" dirty="0" err="1">
                <a:solidFill>
                  <a:srgbClr val="FF0000"/>
                </a:solidFill>
              </a:rPr>
              <a:t>silvopecuarios</a:t>
            </a:r>
            <a:r>
              <a:rPr lang="es-CL" u="sng" dirty="0">
                <a:solidFill>
                  <a:srgbClr val="FF0000"/>
                </a:solidFill>
              </a:rPr>
              <a:t> o con fines de manejo silvícola</a:t>
            </a:r>
            <a:r>
              <a:rPr lang="es-CL" dirty="0"/>
              <a:t>, siempre que no se infrinja el Decreto Ley Nº 701,  la Ley N°20.283, Sobre Recuperación del Bosque Nativo y Fomento Forestal y demás disposiciones sobre protección pertinentes. </a:t>
            </a:r>
            <a:r>
              <a:rPr lang="es-CL" sz="2400" b="1" dirty="0"/>
              <a:t>				</a:t>
            </a:r>
            <a:endParaRPr lang="es-CL" b="1" dirty="0"/>
          </a:p>
          <a:p>
            <a:pPr marL="0" indent="0">
              <a:buNone/>
              <a:defRPr/>
            </a:pPr>
            <a:r>
              <a:rPr lang="es-CL" b="1" dirty="0"/>
              <a:t>        		</a:t>
            </a:r>
            <a:endParaRPr lang="es-ES_tradnl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6084" name="Slide Number Placeholder 9"/>
          <p:cNvSpPr txBox="1">
            <a:spLocks noGrp="1"/>
          </p:cNvSpPr>
          <p:nvPr/>
        </p:nvSpPr>
        <p:spPr bwMode="auto">
          <a:xfrm>
            <a:off x="7707313" y="6527801"/>
            <a:ext cx="21336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7420B46E-9146-46C0-BE6D-0B081B46C0E6}" type="slidenum">
              <a:rPr lang="en-US" altLang="es-CL" sz="10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en-US" altLang="es-CL" sz="1000">
              <a:solidFill>
                <a:srgbClr val="898989"/>
              </a:solidFill>
            </a:endParaRPr>
          </a:p>
        </p:txBody>
      </p:sp>
      <p:sp>
        <p:nvSpPr>
          <p:cNvPr id="31749" name="Footer Placeholder 10"/>
          <p:cNvSpPr txBox="1">
            <a:spLocks noGrp="1"/>
          </p:cNvSpPr>
          <p:nvPr/>
        </p:nvSpPr>
        <p:spPr bwMode="auto">
          <a:xfrm>
            <a:off x="1543050" y="6527801"/>
            <a:ext cx="2895600" cy="2460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>
              <a:defRPr/>
            </a:pPr>
            <a:r>
              <a:rPr lang="en-US" altLang="es-CL" sz="900">
                <a:solidFill>
                  <a:srgbClr val="898989"/>
                </a:solidFill>
                <a:latin typeface="+mj-lt"/>
              </a:rPr>
              <a:t>Gobierno de Chile | SAG REGIÓN DE VALPARAÍSO</a:t>
            </a:r>
          </a:p>
        </p:txBody>
      </p:sp>
    </p:spTree>
    <p:extLst>
      <p:ext uri="{BB962C8B-B14F-4D97-AF65-F5344CB8AC3E}">
        <p14:creationId xmlns:p14="http://schemas.microsoft.com/office/powerpoint/2010/main" val="5352504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altLang="en-US" sz="3600">
                <a:latin typeface="Verdana" panose="020B0604030504040204" pitchFamily="34" charset="0"/>
                <a:ea typeface="ヒラギノ角ゴ Pro W3"/>
                <a:cs typeface="Verdana" panose="020B0604030504040204" pitchFamily="34" charset="0"/>
              </a:rPr>
              <a:t>QUIÉN SOLICITA EL PERMISO</a:t>
            </a:r>
          </a:p>
        </p:txBody>
      </p:sp>
      <p:sp>
        <p:nvSpPr>
          <p:cNvPr id="47107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altLang="en-US">
                <a:ea typeface="ヒラギノ角ゴ Pro W3"/>
                <a:cs typeface="ヒラギノ角ゴ Pro W3"/>
              </a:rPr>
              <a:t>El interesado,  PROPIETARIO</a:t>
            </a:r>
          </a:p>
          <a:p>
            <a:endParaRPr lang="es-CL" altLang="en-US">
              <a:ea typeface="ヒラギノ角ゴ Pro W3"/>
              <a:cs typeface="ヒラギノ角ゴ Pro W3"/>
            </a:endParaRPr>
          </a:p>
          <a:p>
            <a:r>
              <a:rPr lang="es-CL" altLang="en-US">
                <a:ea typeface="ヒラギノ角ゴ Pro W3"/>
                <a:cs typeface="ヒラギノ角ゴ Pro W3"/>
              </a:rPr>
              <a:t>antes de la fecha en que desea quemar, y si esa fecha está considerada para su comuna en el Calendario de Quemas, </a:t>
            </a:r>
          </a:p>
          <a:p>
            <a:endParaRPr lang="es-CL" altLang="en-US">
              <a:ea typeface="ヒラギノ角ゴ Pro W3"/>
              <a:cs typeface="ヒラギノ角ゴ Pro W3"/>
            </a:endParaRPr>
          </a:p>
          <a:p>
            <a:r>
              <a:rPr lang="es-CL" altLang="en-US">
                <a:ea typeface="ヒラギノ角ゴ Pro W3"/>
                <a:cs typeface="ヒラギノ角ゴ Pro W3"/>
              </a:rPr>
              <a:t>deberá manifestar a la CONAF su deseo de usar el fuego como forma de Quema Controlada.</a:t>
            </a:r>
          </a:p>
        </p:txBody>
      </p:sp>
    </p:spTree>
    <p:extLst>
      <p:ext uri="{BB962C8B-B14F-4D97-AF65-F5344CB8AC3E}">
        <p14:creationId xmlns:p14="http://schemas.microsoft.com/office/powerpoint/2010/main" val="129523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7"/>
          <p:cNvSpPr>
            <a:spLocks noGrp="1"/>
          </p:cNvSpPr>
          <p:nvPr>
            <p:ph type="title" idx="4294967295"/>
          </p:nvPr>
        </p:nvSpPr>
        <p:spPr>
          <a:xfrm>
            <a:off x="1676401" y="152401"/>
            <a:ext cx="8164513" cy="6127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s-CL" altLang="es-CL" b="1" dirty="0" smtClean="0">
                <a:cs typeface="Verdana" panose="020B0604030504040204" pitchFamily="34" charset="0"/>
              </a:rPr>
              <a:t>NORMA</a:t>
            </a:r>
            <a:endParaRPr lang="es-ES_tradnl" altLang="es-CL" b="1" dirty="0">
              <a:solidFill>
                <a:srgbClr val="EF4144"/>
              </a:solidFill>
              <a:latin typeface="+mj-lt"/>
              <a:cs typeface="Verdana" panose="020B0604030504040204" pitchFamily="34" charset="0"/>
            </a:endParaRPr>
          </a:p>
        </p:txBody>
      </p:sp>
      <p:sp>
        <p:nvSpPr>
          <p:cNvPr id="119811" name="Content Placeholder 8"/>
          <p:cNvSpPr>
            <a:spLocks noGrp="1"/>
          </p:cNvSpPr>
          <p:nvPr>
            <p:ph idx="4294967295"/>
          </p:nvPr>
        </p:nvSpPr>
        <p:spPr>
          <a:xfrm>
            <a:off x="1676401" y="908050"/>
            <a:ext cx="8177213" cy="5329238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85000" lnSpcReduction="20000"/>
          </a:bodyPr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s-CL" sz="2400" b="1" dirty="0"/>
              <a:t>D.S. N°276/1980					país</a:t>
            </a:r>
          </a:p>
          <a:p>
            <a:pPr>
              <a:buFont typeface="Arial" panose="020B0604020202020204" pitchFamily="34" charset="0"/>
              <a:buNone/>
              <a:defRPr/>
            </a:pPr>
            <a:endParaRPr lang="es-CL" sz="2400" b="1" dirty="0"/>
          </a:p>
          <a:p>
            <a:pPr marL="0" indent="0">
              <a:buNone/>
              <a:defRPr/>
            </a:pPr>
            <a:r>
              <a:rPr lang="es-CL" b="1" dirty="0">
                <a:solidFill>
                  <a:schemeClr val="tx2">
                    <a:lumMod val="50000"/>
                  </a:schemeClr>
                </a:solidFill>
              </a:rPr>
              <a:t>Artículo 4º</a:t>
            </a:r>
          </a:p>
          <a:p>
            <a:pPr marL="0" indent="0">
              <a:buNone/>
              <a:defRPr/>
            </a:pPr>
            <a:endParaRPr lang="es-CL" b="1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 algn="just">
              <a:buNone/>
              <a:defRPr/>
            </a:pPr>
            <a:r>
              <a:rPr lang="es-CL" dirty="0"/>
              <a:t>En todo caso, el propietario o poseedor del predio deberá manifestar ante la Corporación Nacional Forestal, a lo </a:t>
            </a:r>
            <a:r>
              <a:rPr lang="es-CL" dirty="0">
                <a:solidFill>
                  <a:srgbClr val="FF0000"/>
                </a:solidFill>
              </a:rPr>
              <a:t>menos con un día de anticipación, su voluntad de usar el fuego</a:t>
            </a:r>
            <a:r>
              <a:rPr lang="es-CL" dirty="0"/>
              <a:t> en forma de Quema Controlada. </a:t>
            </a:r>
            <a:endParaRPr lang="es-CL" dirty="0" smtClean="0"/>
          </a:p>
          <a:p>
            <a:pPr marL="0" indent="0" algn="just">
              <a:buNone/>
              <a:defRPr/>
            </a:pPr>
            <a:endParaRPr lang="es-CL" dirty="0"/>
          </a:p>
          <a:p>
            <a:pPr marL="0" indent="0" algn="just">
              <a:buNone/>
              <a:defRPr/>
            </a:pPr>
            <a:r>
              <a:rPr lang="es-CL" dirty="0" smtClean="0"/>
              <a:t>Para </a:t>
            </a:r>
            <a:r>
              <a:rPr lang="es-CL" dirty="0"/>
              <a:t>tal fin, los interesados deberán avisar de su intención de realizar una quema controlada, recurriendo a la Oficina Regional, Provincial o de Área de la D.O. 13.05.2016 Corporación más cercana a la ubicación del predio, como en las Municipalidades que ésta determine o a través del Sistema de Asistencia de Quemas que la Corporación habilite para tales fines en su página web.</a:t>
            </a:r>
            <a:endParaRPr lang="es-CL" sz="2400" b="1" dirty="0"/>
          </a:p>
          <a:p>
            <a:pPr marL="0" indent="0">
              <a:buNone/>
              <a:defRPr/>
            </a:pPr>
            <a:r>
              <a:rPr lang="es-CL" b="1" dirty="0"/>
              <a:t>		</a:t>
            </a:r>
            <a:endParaRPr lang="es-ES_tradnl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8132" name="Slide Number Placeholder 9"/>
          <p:cNvSpPr txBox="1">
            <a:spLocks noGrp="1"/>
          </p:cNvSpPr>
          <p:nvPr/>
        </p:nvSpPr>
        <p:spPr bwMode="auto">
          <a:xfrm>
            <a:off x="7707313" y="6527801"/>
            <a:ext cx="21336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6585B7AD-B9F4-4A5D-B820-0FFEC49943AC}" type="slidenum">
              <a:rPr lang="en-US" altLang="es-CL" sz="10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14</a:t>
            </a:fld>
            <a:endParaRPr lang="en-US" altLang="es-CL" sz="1000">
              <a:solidFill>
                <a:srgbClr val="898989"/>
              </a:solidFill>
            </a:endParaRPr>
          </a:p>
        </p:txBody>
      </p:sp>
      <p:sp>
        <p:nvSpPr>
          <p:cNvPr id="31749" name="Footer Placeholder 10"/>
          <p:cNvSpPr txBox="1">
            <a:spLocks noGrp="1"/>
          </p:cNvSpPr>
          <p:nvPr/>
        </p:nvSpPr>
        <p:spPr bwMode="auto">
          <a:xfrm>
            <a:off x="1543050" y="6527801"/>
            <a:ext cx="2895600" cy="2460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>
              <a:defRPr/>
            </a:pPr>
            <a:r>
              <a:rPr lang="en-US" altLang="es-CL" sz="900">
                <a:solidFill>
                  <a:srgbClr val="898989"/>
                </a:solidFill>
                <a:latin typeface="+mj-lt"/>
              </a:rPr>
              <a:t>Gobierno de Chile | SAG REGIÓN DE VALPARAÍSO</a:t>
            </a:r>
          </a:p>
        </p:txBody>
      </p:sp>
    </p:spTree>
    <p:extLst>
      <p:ext uri="{BB962C8B-B14F-4D97-AF65-F5344CB8AC3E}">
        <p14:creationId xmlns:p14="http://schemas.microsoft.com/office/powerpoint/2010/main" val="28792453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n-US" b="1" smtClean="0">
                <a:latin typeface="Verdana" panose="020B0604030504040204" pitchFamily="34" charset="0"/>
                <a:ea typeface="ヒラギノ角ゴ Pro W3"/>
                <a:cs typeface="Verdana" panose="020B0604030504040204" pitchFamily="34" charset="0"/>
              </a:rPr>
              <a:t>INSCRIPCION DEL PREDIO EN CONAF</a:t>
            </a:r>
            <a:endParaRPr lang="en-US" altLang="en-US" b="1" smtClean="0">
              <a:latin typeface="Verdana" panose="020B0604030504040204" pitchFamily="34" charset="0"/>
              <a:ea typeface="ヒラギノ角ゴ Pro W3"/>
              <a:cs typeface="Verdana" panose="020B0604030504040204" pitchFamily="34" charset="0"/>
            </a:endParaRPr>
          </a:p>
        </p:txBody>
      </p:sp>
      <p:pic>
        <p:nvPicPr>
          <p:cNvPr id="49155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25" t="35152" r="10089" b="7571"/>
          <a:stretch>
            <a:fillRect/>
          </a:stretch>
        </p:blipFill>
        <p:spPr>
          <a:xfrm>
            <a:off x="2208213" y="1916114"/>
            <a:ext cx="7872412" cy="3457575"/>
          </a:xfrm>
        </p:spPr>
      </p:pic>
    </p:spTree>
    <p:extLst>
      <p:ext uri="{BB962C8B-B14F-4D97-AF65-F5344CB8AC3E}">
        <p14:creationId xmlns:p14="http://schemas.microsoft.com/office/powerpoint/2010/main" val="408580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2" t="49471" r="26198" b="9163"/>
          <a:stretch>
            <a:fillRect/>
          </a:stretch>
        </p:blipFill>
        <p:spPr>
          <a:xfrm>
            <a:off x="1490663" y="404814"/>
            <a:ext cx="8316913" cy="2808287"/>
          </a:xfrm>
        </p:spPr>
      </p:pic>
      <p:pic>
        <p:nvPicPr>
          <p:cNvPr id="50179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07" t="60921" r="21178" b="15559"/>
          <a:stretch>
            <a:fillRect/>
          </a:stretch>
        </p:blipFill>
        <p:spPr bwMode="auto">
          <a:xfrm>
            <a:off x="2263775" y="3933826"/>
            <a:ext cx="6769100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787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Verdana" panose="020B0604030504040204" pitchFamily="34" charset="0"/>
                <a:ea typeface="ヒラギノ角ゴ Pro W3"/>
                <a:cs typeface="Verdana" panose="020B0604030504040204" pitchFamily="34" charset="0"/>
              </a:rPr>
              <a:t>https://avisoenlinea.conaf.cl/</a:t>
            </a:r>
          </a:p>
        </p:txBody>
      </p:sp>
      <p:sp>
        <p:nvSpPr>
          <p:cNvPr id="51203" name="Marcador de contenido 2"/>
          <p:cNvSpPr>
            <a:spLocks noGrp="1"/>
          </p:cNvSpPr>
          <p:nvPr>
            <p:ph idx="1"/>
          </p:nvPr>
        </p:nvSpPr>
        <p:spPr>
          <a:xfrm>
            <a:off x="1676401" y="1477964"/>
            <a:ext cx="8164513" cy="4751387"/>
          </a:xfrm>
        </p:spPr>
        <p:txBody>
          <a:bodyPr>
            <a:normAutofit fontScale="85000" lnSpcReduction="20000"/>
          </a:bodyPr>
          <a:lstStyle/>
          <a:p>
            <a:r>
              <a:rPr lang="es-ES" altLang="en-US" smtClean="0">
                <a:ea typeface="ヒラギノ角ゴ Pro W3"/>
                <a:cs typeface="ヒラギノ角ゴ Pro W3"/>
              </a:rPr>
              <a:t>Para poder realizar este trámite a través de este sitio, Usted debe cumplir con los siguientes requisitos:</a:t>
            </a:r>
          </a:p>
          <a:p>
            <a:r>
              <a:rPr lang="es-ES" altLang="en-US" smtClean="0">
                <a:ea typeface="ヒラギノ角ゴ Pro W3"/>
                <a:cs typeface="ヒラギノ角ゴ Pro W3"/>
              </a:rPr>
              <a:t>Su predio deberá estar inscrito en los registros de CONAF;</a:t>
            </a:r>
            <a:br>
              <a:rPr lang="es-ES" altLang="en-US" smtClean="0">
                <a:ea typeface="ヒラギノ角ゴ Pro W3"/>
                <a:cs typeface="ヒラギノ角ゴ Pro W3"/>
              </a:rPr>
            </a:br>
            <a:endParaRPr lang="es-ES" altLang="en-US" smtClean="0">
              <a:ea typeface="ヒラギノ角ゴ Pro W3"/>
              <a:cs typeface="ヒラギノ角ゴ Pro W3"/>
            </a:endParaRPr>
          </a:p>
          <a:p>
            <a:r>
              <a:rPr lang="es-ES" altLang="en-US" smtClean="0">
                <a:ea typeface="ヒラギノ角ゴ Pro W3"/>
                <a:cs typeface="ヒラギノ角ゴ Pro W3"/>
              </a:rPr>
              <a:t>Usted debe estar registrado como propietario o autorizado por el propietario para poder dar aviso de su intención de quemar;</a:t>
            </a:r>
            <a:br>
              <a:rPr lang="es-ES" altLang="en-US" smtClean="0">
                <a:ea typeface="ヒラギノ角ゴ Pro W3"/>
                <a:cs typeface="ヒラギノ角ゴ Pro W3"/>
              </a:rPr>
            </a:br>
            <a:endParaRPr lang="es-ES" altLang="en-US" smtClean="0">
              <a:ea typeface="ヒラギノ角ゴ Pro W3"/>
              <a:cs typeface="ヒラギノ角ゴ Pro W3"/>
            </a:endParaRPr>
          </a:p>
          <a:p>
            <a:r>
              <a:rPr lang="es-ES" altLang="en-US" smtClean="0">
                <a:ea typeface="ヒラギノ角ゴ Pro W3"/>
                <a:cs typeface="ヒラギノ角ゴ Pro W3"/>
              </a:rPr>
              <a:t>Usted como solicitante debe tener buena conducta como usuario del fuego;</a:t>
            </a:r>
            <a:br>
              <a:rPr lang="es-ES" altLang="en-US" smtClean="0">
                <a:ea typeface="ヒラギノ角ゴ Pro W3"/>
                <a:cs typeface="ヒラギノ角ゴ Pro W3"/>
              </a:rPr>
            </a:br>
            <a:endParaRPr lang="es-ES" altLang="en-US" smtClean="0">
              <a:ea typeface="ヒラギノ角ゴ Pro W3"/>
              <a:cs typeface="ヒラギノ角ゴ Pro W3"/>
            </a:endParaRPr>
          </a:p>
          <a:p>
            <a:r>
              <a:rPr lang="es-ES" altLang="en-US" smtClean="0">
                <a:ea typeface="ヒラギノ角ゴ Pro W3"/>
                <a:cs typeface="ヒラギノ角ゴ Pro W3"/>
              </a:rPr>
              <a:t>La calificación de riesgo de su predio debe ser Baja para el mes que desea quemar.</a:t>
            </a:r>
            <a:br>
              <a:rPr lang="es-ES" altLang="en-US" smtClean="0">
                <a:ea typeface="ヒラギノ角ゴ Pro W3"/>
                <a:cs typeface="ヒラギノ角ゴ Pro W3"/>
              </a:rPr>
            </a:br>
            <a:r>
              <a:rPr lang="es-ES" altLang="en-US" smtClean="0">
                <a:ea typeface="ヒラギノ角ゴ Pro W3"/>
                <a:cs typeface="ヒラギノ角ゴ Pro W3"/>
              </a:rPr>
              <a:t/>
            </a:r>
            <a:br>
              <a:rPr lang="es-ES" altLang="en-US" smtClean="0">
                <a:ea typeface="ヒラギノ角ゴ Pro W3"/>
                <a:cs typeface="ヒラギノ角ゴ Pro W3"/>
              </a:rPr>
            </a:br>
            <a:r>
              <a:rPr lang="es-ES" altLang="en-US" smtClean="0">
                <a:ea typeface="ヒラギノ角ゴ Pro W3"/>
                <a:cs typeface="ヒラギノ角ゴ Pro W3"/>
              </a:rPr>
              <a:t>No quemar más de la superficie que indica el siguiente </a:t>
            </a:r>
            <a:r>
              <a:rPr lang="es-ES" altLang="en-US" b="1" smtClean="0">
                <a:ea typeface="ヒラギノ角ゴ Pro W3"/>
                <a:cs typeface="ヒラギノ角ゴ Pro W3"/>
                <a:hlinkClick r:id="rId2"/>
              </a:rPr>
              <a:t>Recuadro</a:t>
            </a:r>
            <a:r>
              <a:rPr lang="es-ES" altLang="en-US" smtClean="0">
                <a:ea typeface="ヒラギノ角ゴ Pro W3"/>
                <a:cs typeface="ヒラギノ角ゴ Pro W3"/>
              </a:rPr>
              <a:t>, de lo contrario debe acercarse a algunas de nuestras </a:t>
            </a:r>
            <a:r>
              <a:rPr lang="es-ES" altLang="en-US" b="1" smtClean="0">
                <a:ea typeface="ヒラギノ角ゴ Pro W3"/>
                <a:cs typeface="ヒラギノ角ゴ Pro W3"/>
                <a:hlinkClick r:id="rId3"/>
              </a:rPr>
              <a:t>Oficinas</a:t>
            </a:r>
            <a:r>
              <a:rPr lang="es-ES" altLang="en-US" smtClean="0">
                <a:ea typeface="ヒラギノ角ゴ Pro W3"/>
                <a:cs typeface="ヒラギノ角ゴ Pro W3"/>
              </a:rPr>
              <a:t>.</a:t>
            </a:r>
          </a:p>
          <a:p>
            <a:endParaRPr lang="en-US" altLang="en-US" smtClean="0"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92821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1" name="Content Placeholder 8"/>
          <p:cNvSpPr>
            <a:spLocks noGrp="1"/>
          </p:cNvSpPr>
          <p:nvPr>
            <p:ph idx="4294967295"/>
          </p:nvPr>
        </p:nvSpPr>
        <p:spPr>
          <a:xfrm>
            <a:off x="1676401" y="908050"/>
            <a:ext cx="8177213" cy="5329238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s-CL" sz="2400" b="1" dirty="0"/>
              <a:t>D.S. N°276/1980					país</a:t>
            </a:r>
          </a:p>
          <a:p>
            <a:pPr>
              <a:buFont typeface="Arial" panose="020B0604020202020204" pitchFamily="34" charset="0"/>
              <a:buNone/>
              <a:defRPr/>
            </a:pPr>
            <a:endParaRPr lang="es-CL" sz="2400" b="1" dirty="0"/>
          </a:p>
          <a:p>
            <a:pPr marL="0" indent="0">
              <a:buNone/>
              <a:defRPr/>
            </a:pPr>
            <a:r>
              <a:rPr lang="es-CL" b="1" dirty="0">
                <a:solidFill>
                  <a:schemeClr val="tx2">
                    <a:lumMod val="50000"/>
                  </a:schemeClr>
                </a:solidFill>
              </a:rPr>
              <a:t>Artículo 7º</a:t>
            </a:r>
          </a:p>
          <a:p>
            <a:pPr marL="0" indent="0">
              <a:buNone/>
              <a:defRPr/>
            </a:pPr>
            <a:endParaRPr lang="es-CL" b="1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 algn="just">
              <a:buNone/>
              <a:defRPr/>
            </a:pPr>
            <a:r>
              <a:rPr lang="es-CL" dirty="0"/>
              <a:t>Para los efectos del </a:t>
            </a:r>
            <a:r>
              <a:rPr lang="es-CL" b="1" dirty="0">
                <a:solidFill>
                  <a:schemeClr val="tx2">
                    <a:lumMod val="50000"/>
                  </a:schemeClr>
                </a:solidFill>
              </a:rPr>
              <a:t>Aviso de Quema y del Comprobante de Aviso </a:t>
            </a:r>
            <a:r>
              <a:rPr lang="es-CL" dirty="0"/>
              <a:t>a que se refieren los artículos cuarto y quinto de este Reglamento, </a:t>
            </a:r>
            <a:r>
              <a:rPr lang="es-CL" dirty="0">
                <a:solidFill>
                  <a:srgbClr val="FF0000"/>
                </a:solidFill>
              </a:rPr>
              <a:t>la Corporación Nacional Forestal, dentro de los </a:t>
            </a:r>
            <a:r>
              <a:rPr lang="es-CL" b="1" u="sng" dirty="0">
                <a:solidFill>
                  <a:srgbClr val="FF0000"/>
                </a:solidFill>
              </a:rPr>
              <a:t>primeros quince días del mes de Octubre de cada año, deberá dictar una resolución</a:t>
            </a:r>
            <a:r>
              <a:rPr lang="es-CL" b="1" u="sng" dirty="0"/>
              <a:t> </a:t>
            </a:r>
            <a:r>
              <a:rPr lang="es-CL" dirty="0"/>
              <a:t>que contendrá el listado de comunas o sectores de ellas y los días y horas en los cuales se podrá usar el fuego en forma de quema controlada, tanto en el caso de terrenos agrícola y ganaderos, como de aptitud forestal.</a:t>
            </a:r>
            <a:endParaRPr lang="es-CL" sz="2400" b="1" dirty="0"/>
          </a:p>
        </p:txBody>
      </p:sp>
      <p:sp>
        <p:nvSpPr>
          <p:cNvPr id="52227" name="Slide Number Placeholder 9"/>
          <p:cNvSpPr txBox="1">
            <a:spLocks noGrp="1"/>
          </p:cNvSpPr>
          <p:nvPr/>
        </p:nvSpPr>
        <p:spPr bwMode="auto">
          <a:xfrm>
            <a:off x="7707313" y="6527801"/>
            <a:ext cx="21336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B33DAB45-5C5D-471B-A856-C817DD0FA6F0}" type="slidenum">
              <a:rPr lang="en-US" altLang="es-CL" sz="10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18</a:t>
            </a:fld>
            <a:endParaRPr lang="en-US" altLang="es-CL" sz="1000">
              <a:solidFill>
                <a:srgbClr val="898989"/>
              </a:solidFill>
            </a:endParaRPr>
          </a:p>
        </p:txBody>
      </p:sp>
      <p:sp>
        <p:nvSpPr>
          <p:cNvPr id="31749" name="Footer Placeholder 10"/>
          <p:cNvSpPr txBox="1">
            <a:spLocks noGrp="1"/>
          </p:cNvSpPr>
          <p:nvPr/>
        </p:nvSpPr>
        <p:spPr bwMode="auto">
          <a:xfrm>
            <a:off x="1543050" y="6527801"/>
            <a:ext cx="2895600" cy="2460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>
              <a:defRPr/>
            </a:pPr>
            <a:r>
              <a:rPr lang="en-US" altLang="es-CL" sz="900">
                <a:solidFill>
                  <a:srgbClr val="898989"/>
                </a:solidFill>
                <a:latin typeface="+mj-lt"/>
              </a:rPr>
              <a:t>Gobierno de Chile | SAG REGIÓN DE VALPARAÍSO</a:t>
            </a:r>
          </a:p>
        </p:txBody>
      </p:sp>
      <p:sp>
        <p:nvSpPr>
          <p:cNvPr id="6" name="Title 7"/>
          <p:cNvSpPr>
            <a:spLocks noGrp="1"/>
          </p:cNvSpPr>
          <p:nvPr>
            <p:ph type="title" idx="4294967295"/>
          </p:nvPr>
        </p:nvSpPr>
        <p:spPr>
          <a:xfrm>
            <a:off x="1676401" y="152401"/>
            <a:ext cx="8164513" cy="6127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s-CL" altLang="es-CL" b="1" dirty="0" smtClean="0">
                <a:cs typeface="Verdana" panose="020B0604030504040204" pitchFamily="34" charset="0"/>
              </a:rPr>
              <a:t>NORMA</a:t>
            </a:r>
            <a:endParaRPr lang="es-ES_tradnl" altLang="es-CL" b="1" dirty="0">
              <a:solidFill>
                <a:srgbClr val="EF4144"/>
              </a:solidFill>
              <a:latin typeface="+mj-lt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5663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b="1" smtClean="0">
                <a:latin typeface="Verdana" panose="020B0604030504040204" pitchFamily="34" charset="0"/>
                <a:ea typeface="ヒラギノ角ゴ Pro W3"/>
                <a:cs typeface="Verdana" panose="020B0604030504040204" pitchFamily="34" charset="0"/>
              </a:rPr>
              <a:t>Calendario Nacional para quemar residuos vegetales período 2024-2025</a:t>
            </a:r>
            <a:br>
              <a:rPr lang="en-US" altLang="en-US" b="1" smtClean="0">
                <a:latin typeface="Verdana" panose="020B0604030504040204" pitchFamily="34" charset="0"/>
                <a:ea typeface="ヒラギノ角ゴ Pro W3"/>
                <a:cs typeface="Verdana" panose="020B0604030504040204" pitchFamily="34" charset="0"/>
              </a:rPr>
            </a:br>
            <a:endParaRPr lang="en-US" altLang="en-US" smtClean="0">
              <a:latin typeface="Verdana" panose="020B0604030504040204" pitchFamily="34" charset="0"/>
              <a:ea typeface="ヒラギノ角ゴ Pro W3"/>
              <a:cs typeface="Verdana" panose="020B0604030504040204" pitchFamily="34" charset="0"/>
            </a:endParaRPr>
          </a:p>
        </p:txBody>
      </p:sp>
      <p:sp>
        <p:nvSpPr>
          <p:cNvPr id="53251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altLang="en-US" sz="2400">
              <a:ea typeface="ヒラギノ角ゴ Pro W3"/>
              <a:cs typeface="ヒラギノ角ゴ Pro W3"/>
            </a:endParaRPr>
          </a:p>
          <a:p>
            <a:r>
              <a:rPr lang="es-ES" altLang="en-US" sz="2400">
                <a:ea typeface="ヒラギノ角ゴ Pro W3"/>
                <a:cs typeface="ヒラギノ角ゴ Pro W3"/>
              </a:rPr>
              <a:t>Este mismo decreto, obliga a CONAF a publicarlo cada año en un diario de circulación nacional, en el mes de octubre. Pero a Resolución N° 753/2024 señala que con la finalidad de prevenir posibles incendios, la Corporación Nacional Forestal (CONAF) </a:t>
            </a:r>
            <a:r>
              <a:rPr lang="es-ES" altLang="en-US" sz="2400">
                <a:solidFill>
                  <a:srgbClr val="FF0000"/>
                </a:solidFill>
                <a:ea typeface="ヒラギノ角ゴ Pro W3"/>
                <a:cs typeface="ヒラギノ角ゴ Pro W3"/>
              </a:rPr>
              <a:t>decidió suspender el calendario de avisos de quemas controladas de desechos agrícolas y forestales en la Región de Valparaíso, hasta el 31 de mayo del 2025</a:t>
            </a:r>
            <a:r>
              <a:rPr lang="es-ES" altLang="en-US" sz="2400">
                <a:ea typeface="ヒラギノ角ゴ Pro W3"/>
                <a:cs typeface="ヒラギノ角ゴ Pro W3"/>
              </a:rPr>
              <a:t>. </a:t>
            </a:r>
            <a:endParaRPr lang="en-US" altLang="en-US" sz="2400"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4088311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Slide Number Placeholder 9"/>
          <p:cNvSpPr txBox="1">
            <a:spLocks noGrp="1"/>
          </p:cNvSpPr>
          <p:nvPr/>
        </p:nvSpPr>
        <p:spPr bwMode="auto">
          <a:xfrm>
            <a:off x="7707313" y="6527801"/>
            <a:ext cx="21336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C3CC2EFD-689C-4AEE-8A50-91B68F51B978}" type="slidenum">
              <a:rPr lang="en-US" altLang="es-CL" sz="10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en-US" altLang="es-CL" sz="1000">
              <a:solidFill>
                <a:srgbClr val="898989"/>
              </a:solidFill>
            </a:endParaRPr>
          </a:p>
        </p:txBody>
      </p:sp>
      <p:sp>
        <p:nvSpPr>
          <p:cNvPr id="31749" name="Footer Placeholder 10"/>
          <p:cNvSpPr txBox="1">
            <a:spLocks noGrp="1"/>
          </p:cNvSpPr>
          <p:nvPr/>
        </p:nvSpPr>
        <p:spPr bwMode="auto">
          <a:xfrm>
            <a:off x="1543050" y="6527801"/>
            <a:ext cx="2895600" cy="2460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>
              <a:defRPr/>
            </a:pPr>
            <a:r>
              <a:rPr lang="en-US" altLang="es-CL" sz="900">
                <a:solidFill>
                  <a:srgbClr val="898989"/>
                </a:solidFill>
                <a:latin typeface="+mj-lt"/>
              </a:rPr>
              <a:t>Gobierno de Chile | SAG REGIÓN DE VALPARAÍSO</a:t>
            </a:r>
          </a:p>
        </p:txBody>
      </p:sp>
      <p:pic>
        <p:nvPicPr>
          <p:cNvPr id="6" name="Marcador de contenido 2">
            <a:extLst>
              <a:ext uri="{FF2B5EF4-FFF2-40B4-BE49-F238E27FC236}">
                <a16:creationId xmlns:a16="http://schemas.microsoft.com/office/drawing/2014/main" id="{69601472-A26C-F011-9840-D265C9B0AF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8765" y="5270782"/>
            <a:ext cx="924205" cy="788956"/>
          </a:xfrm>
          <a:prstGeom prst="rect">
            <a:avLst/>
          </a:prstGeom>
        </p:spPr>
      </p:pic>
      <p:sp>
        <p:nvSpPr>
          <p:cNvPr id="7" name="Content Placeholder 8"/>
          <p:cNvSpPr txBox="1">
            <a:spLocks/>
          </p:cNvSpPr>
          <p:nvPr/>
        </p:nvSpPr>
        <p:spPr bwMode="auto">
          <a:xfrm>
            <a:off x="1360029" y="857513"/>
            <a:ext cx="8177212" cy="45370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xtLst/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595959"/>
                </a:solidFill>
                <a:latin typeface="+mn-lt"/>
                <a:ea typeface="ヒラギノ角ゴ Pro W3" charset="-128"/>
                <a:cs typeface="ヒラギノ角ゴ Pro W3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rgbClr val="595959"/>
                </a:solidFill>
                <a:latin typeface="+mn-lt"/>
                <a:ea typeface="ヒラギノ角ゴ Pro W3" charset="-128"/>
                <a:cs typeface="ヒラギノ角ゴ Pro W3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595959"/>
                </a:solidFill>
                <a:latin typeface="+mn-lt"/>
                <a:ea typeface="ヒラギノ角ゴ Pro W3" charset="-128"/>
                <a:cs typeface="ヒラギノ角ゴ Pro W3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400" kern="1200">
                <a:solidFill>
                  <a:srgbClr val="595959"/>
                </a:solidFill>
                <a:latin typeface="+mn-lt"/>
                <a:ea typeface="ヒラギノ角ゴ Pro W3" charset="-128"/>
                <a:cs typeface="ヒラギノ角ゴ Pro W3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 kern="1200">
                <a:solidFill>
                  <a:srgbClr val="595959"/>
                </a:solidFill>
                <a:latin typeface="+mn-lt"/>
                <a:ea typeface="ヒラギノ角ゴ Pro W3" charset="-128"/>
                <a:cs typeface="ヒラギノ角ゴ Pro W3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CL" sz="3600" dirty="0" smtClean="0"/>
              <a:t>QUEMAS CONTROLADAS AGRICOLAS</a:t>
            </a:r>
          </a:p>
          <a:p>
            <a:pPr>
              <a:defRPr/>
            </a:pPr>
            <a:endParaRPr lang="es-CL" sz="3600" dirty="0" smtClean="0"/>
          </a:p>
          <a:p>
            <a:pPr>
              <a:defRPr/>
            </a:pPr>
            <a:r>
              <a:rPr lang="es-CL" sz="3600" dirty="0"/>
              <a:t>QUEMAS A ORILLAS DE </a:t>
            </a:r>
            <a:r>
              <a:rPr lang="es-CL" sz="3600" dirty="0" smtClean="0"/>
              <a:t>CAMINO</a:t>
            </a:r>
          </a:p>
          <a:p>
            <a:pPr>
              <a:defRPr/>
            </a:pPr>
            <a:endParaRPr lang="es-CL" sz="3600" dirty="0"/>
          </a:p>
          <a:p>
            <a:pPr>
              <a:defRPr/>
            </a:pPr>
            <a:r>
              <a:rPr lang="es-CL" sz="3600" dirty="0" smtClean="0"/>
              <a:t>QUEMAS Y CONTROL DE HELADAS</a:t>
            </a:r>
          </a:p>
          <a:p>
            <a:pPr>
              <a:defRPr/>
            </a:pPr>
            <a:endParaRPr lang="es-CL" sz="3600" dirty="0" smtClean="0"/>
          </a:p>
          <a:p>
            <a:pPr>
              <a:defRPr/>
            </a:pPr>
            <a:endParaRPr lang="es-CL" sz="3600" dirty="0"/>
          </a:p>
        </p:txBody>
      </p:sp>
    </p:spTree>
    <p:extLst>
      <p:ext uri="{BB962C8B-B14F-4D97-AF65-F5344CB8AC3E}">
        <p14:creationId xmlns:p14="http://schemas.microsoft.com/office/powerpoint/2010/main" val="25051603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altLang="en-US" sz="3600">
                <a:latin typeface="Verdana" panose="020B0604030504040204" pitchFamily="34" charset="0"/>
                <a:ea typeface="ヒラギノ角ゴ Pro W3"/>
                <a:cs typeface="Verdana" panose="020B0604030504040204" pitchFamily="34" charset="0"/>
              </a:rPr>
              <a:t>¿Cuándo aplica?</a:t>
            </a:r>
          </a:p>
        </p:txBody>
      </p:sp>
      <p:sp>
        <p:nvSpPr>
          <p:cNvPr id="54275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altLang="en-US">
                <a:ea typeface="ヒラギノ角ゴ Pro W3"/>
                <a:cs typeface="ヒラギノ角ゴ Pro W3"/>
              </a:rPr>
              <a:t>De acuerdo al Calendario CONAF que se publica todos los años en octubre. El vigente rige desde </a:t>
            </a:r>
            <a:r>
              <a:rPr lang="es-CL" altLang="en-US">
                <a:solidFill>
                  <a:srgbClr val="FF0000"/>
                </a:solidFill>
                <a:ea typeface="ヒラギノ角ゴ Pro W3"/>
                <a:cs typeface="ヒラギノ角ゴ Pro W3"/>
              </a:rPr>
              <a:t>el 1 de octubre de 2024 hasta el 30 de septiembre de 2025.</a:t>
            </a:r>
          </a:p>
          <a:p>
            <a:endParaRPr lang="es-CL" altLang="en-US">
              <a:ea typeface="ヒラギノ角ゴ Pro W3"/>
              <a:cs typeface="ヒラギノ角ゴ Pro W3"/>
            </a:endParaRPr>
          </a:p>
          <a:p>
            <a:r>
              <a:rPr lang="es-CL" altLang="en-US">
                <a:ea typeface="ヒラギノ角ゴ Pro W3"/>
                <a:cs typeface="ヒラギノ角ゴ Pro W3"/>
              </a:rPr>
              <a:t>Con Horarios y días restrictivos, según comuna</a:t>
            </a:r>
          </a:p>
          <a:p>
            <a:endParaRPr lang="es-CL" altLang="en-US">
              <a:ea typeface="ヒラギノ角ゴ Pro W3"/>
              <a:cs typeface="ヒラギノ角ゴ Pro W3"/>
            </a:endParaRPr>
          </a:p>
          <a:p>
            <a:r>
              <a:rPr lang="es-CL" altLang="en-US">
                <a:ea typeface="ヒラギノ角ゴ Pro W3"/>
                <a:cs typeface="ヒラギノ角ゴ Pro W3"/>
              </a:rPr>
              <a:t>Por ejemplo, solamente se puede quemar de </a:t>
            </a:r>
            <a:r>
              <a:rPr lang="es-CL" altLang="en-US" u="sng">
                <a:solidFill>
                  <a:srgbClr val="FF0000"/>
                </a:solidFill>
                <a:ea typeface="ヒラギノ角ゴ Pro W3"/>
                <a:cs typeface="ヒラギノ角ゴ Pro W3"/>
              </a:rPr>
              <a:t>9 a 16 horas y solo de lunes a viernes</a:t>
            </a:r>
            <a:r>
              <a:rPr lang="es-CL" altLang="en-US">
                <a:ea typeface="ヒラギノ角ゴ Pro W3"/>
                <a:cs typeface="ヒラギノ角ゴ Pro W3"/>
              </a:rPr>
              <a:t>. Prohibido quemar los fines de semana y festivos</a:t>
            </a:r>
            <a:r>
              <a:rPr lang="es-CL" altLang="en-US" smtClean="0">
                <a:ea typeface="ヒラギノ角ゴ Pro W3"/>
                <a:cs typeface="ヒラギノ角ゴ Pro W3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87058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Marcador de contenido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92313" y="1477963"/>
            <a:ext cx="7632700" cy="4525962"/>
          </a:xfrm>
        </p:spPr>
      </p:pic>
      <p:pic>
        <p:nvPicPr>
          <p:cNvPr id="55299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663" y="692150"/>
            <a:ext cx="45720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5088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altLang="en-US" sz="3600">
                <a:latin typeface="Verdana" panose="020B0604030504040204" pitchFamily="34" charset="0"/>
                <a:ea typeface="ヒラギノ角ゴ Pro W3"/>
                <a:cs typeface="Verdana" panose="020B0604030504040204" pitchFamily="34" charset="0"/>
              </a:rPr>
              <a:t>Dónde hacer el trámite</a:t>
            </a:r>
          </a:p>
        </p:txBody>
      </p:sp>
      <p:sp>
        <p:nvSpPr>
          <p:cNvPr id="5632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altLang="en-US" sz="3200">
                <a:ea typeface="ヒラギノ角ゴ Pro W3"/>
                <a:cs typeface="ヒラギノ角ゴ Pro W3"/>
              </a:rPr>
              <a:t>La Oficina Regional, Provincial o de Área de la </a:t>
            </a:r>
            <a:r>
              <a:rPr lang="es-CL" altLang="en-US" sz="3200">
                <a:solidFill>
                  <a:srgbClr val="FF0000"/>
                </a:solidFill>
                <a:ea typeface="ヒラギノ角ゴ Pro W3"/>
                <a:cs typeface="ヒラギノ角ゴ Pro W3"/>
              </a:rPr>
              <a:t>CONAF</a:t>
            </a:r>
            <a:r>
              <a:rPr lang="es-CL" altLang="en-US" sz="3200">
                <a:ea typeface="ヒラギノ角ゴ Pro W3"/>
                <a:cs typeface="ヒラギノ角ゴ Pro W3"/>
              </a:rPr>
              <a:t>, más cercana a la ubicación del predio, </a:t>
            </a:r>
          </a:p>
          <a:p>
            <a:r>
              <a:rPr lang="es-CL" altLang="en-US" sz="3200">
                <a:ea typeface="ヒラギノ角ゴ Pro W3"/>
                <a:cs typeface="ヒラギノ角ゴ Pro W3"/>
              </a:rPr>
              <a:t>así como también en </a:t>
            </a:r>
            <a:r>
              <a:rPr lang="es-CL" altLang="en-US" sz="3200">
                <a:solidFill>
                  <a:srgbClr val="FF0000"/>
                </a:solidFill>
                <a:ea typeface="ヒラギノ角ゴ Pro W3"/>
                <a:cs typeface="ヒラギノ角ゴ Pro W3"/>
              </a:rPr>
              <a:t>otros lugares que ésta determine</a:t>
            </a:r>
            <a:r>
              <a:rPr lang="es-CL" altLang="en-US" sz="3200">
                <a:ea typeface="ヒラギノ角ゴ Pro W3"/>
                <a:cs typeface="ヒラギノ角ゴ Pro W3"/>
              </a:rPr>
              <a:t>, </a:t>
            </a:r>
          </a:p>
          <a:p>
            <a:r>
              <a:rPr lang="es-CL" altLang="en-US" sz="3200">
                <a:ea typeface="ヒラギノ角ゴ Pro W3"/>
                <a:cs typeface="ヒラギノ角ゴ Pro W3"/>
              </a:rPr>
              <a:t>los interesados podrán retirar y entregar el formulario del Aviso de Quemas. </a:t>
            </a:r>
          </a:p>
        </p:txBody>
      </p:sp>
    </p:spTree>
    <p:extLst>
      <p:ext uri="{BB962C8B-B14F-4D97-AF65-F5344CB8AC3E}">
        <p14:creationId xmlns:p14="http://schemas.microsoft.com/office/powerpoint/2010/main" val="422080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n-US" sz="4000">
                <a:latin typeface="Verdana" panose="020B0604030504040204" pitchFamily="34" charset="0"/>
                <a:ea typeface="ヒラギノ角ゴ Pro W3"/>
                <a:cs typeface="Verdana" panose="020B0604030504040204" pitchFamily="34" charset="0"/>
              </a:rPr>
              <a:t>OFICINAS CONAF</a:t>
            </a:r>
            <a:endParaRPr lang="en-US" altLang="en-US" sz="4000">
              <a:latin typeface="Verdana" panose="020B0604030504040204" pitchFamily="34" charset="0"/>
              <a:ea typeface="ヒラギノ角ゴ Pro W3"/>
              <a:cs typeface="Verdana" panose="020B0604030504040204" pitchFamily="34" charset="0"/>
            </a:endParaRPr>
          </a:p>
        </p:txBody>
      </p:sp>
      <p:pic>
        <p:nvPicPr>
          <p:cNvPr id="57347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1" t="14307" r="8713" b="28398"/>
          <a:stretch>
            <a:fillRect/>
          </a:stretch>
        </p:blipFill>
        <p:spPr>
          <a:xfrm>
            <a:off x="2208214" y="1773238"/>
            <a:ext cx="7991475" cy="4462462"/>
          </a:xfrm>
        </p:spPr>
      </p:pic>
    </p:spTree>
    <p:extLst>
      <p:ext uri="{BB962C8B-B14F-4D97-AF65-F5344CB8AC3E}">
        <p14:creationId xmlns:p14="http://schemas.microsoft.com/office/powerpoint/2010/main" val="99455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1" name="Content Placeholder 8"/>
          <p:cNvSpPr>
            <a:spLocks noGrp="1"/>
          </p:cNvSpPr>
          <p:nvPr>
            <p:ph idx="4294967295"/>
          </p:nvPr>
        </p:nvSpPr>
        <p:spPr>
          <a:xfrm>
            <a:off x="1676401" y="908050"/>
            <a:ext cx="8177213" cy="5329238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s-CL" sz="2400" b="1" dirty="0"/>
              <a:t>D.S. N°276/1980					país</a:t>
            </a:r>
          </a:p>
          <a:p>
            <a:pPr marL="0" indent="0">
              <a:buNone/>
              <a:defRPr/>
            </a:pPr>
            <a:endParaRPr lang="es-CL" b="1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  <a:defRPr/>
            </a:pPr>
            <a:r>
              <a:rPr lang="es-CL" b="1" dirty="0">
                <a:solidFill>
                  <a:schemeClr val="tx2">
                    <a:lumMod val="50000"/>
                  </a:schemeClr>
                </a:solidFill>
              </a:rPr>
              <a:t>Artículo 5º</a:t>
            </a:r>
          </a:p>
          <a:p>
            <a:pPr marL="0" indent="0">
              <a:buNone/>
              <a:defRPr/>
            </a:pPr>
            <a:r>
              <a:rPr lang="es-CL" dirty="0"/>
              <a:t>Entregado el formulario y recibido el Comprobante de Aviso, el interesado podrá usar el fuego sólo en forma de </a:t>
            </a:r>
            <a:r>
              <a:rPr lang="es-CL" b="1" dirty="0">
                <a:solidFill>
                  <a:schemeClr val="tx2">
                    <a:lumMod val="50000"/>
                  </a:schemeClr>
                </a:solidFill>
              </a:rPr>
              <a:t>Quema Controlada </a:t>
            </a:r>
            <a:r>
              <a:rPr lang="es-CL" dirty="0"/>
              <a:t>en la fecha y horas que en dicho Comprobante se le asigna.</a:t>
            </a:r>
          </a:p>
          <a:p>
            <a:pPr marL="0" indent="0">
              <a:buNone/>
              <a:defRPr/>
            </a:pPr>
            <a:endParaRPr lang="es-CL" dirty="0"/>
          </a:p>
          <a:p>
            <a:pPr marL="0" indent="0">
              <a:buNone/>
              <a:defRPr/>
            </a:pPr>
            <a:r>
              <a:rPr lang="es-CL" b="1" dirty="0">
                <a:solidFill>
                  <a:schemeClr val="tx2">
                    <a:lumMod val="50000"/>
                  </a:schemeClr>
                </a:solidFill>
              </a:rPr>
              <a:t>Artículo 6º</a:t>
            </a:r>
          </a:p>
          <a:p>
            <a:pPr marL="0" indent="0">
              <a:buNone/>
              <a:defRPr/>
            </a:pPr>
            <a:r>
              <a:rPr lang="es-CL" dirty="0"/>
              <a:t>Registrado el </a:t>
            </a:r>
            <a:r>
              <a:rPr lang="es-CL" b="1" dirty="0">
                <a:solidFill>
                  <a:schemeClr val="tx2">
                    <a:lumMod val="50000"/>
                  </a:schemeClr>
                </a:solidFill>
              </a:rPr>
              <a:t>Aviso de Quema Controlada</a:t>
            </a:r>
            <a:r>
              <a:rPr lang="es-CL" dirty="0"/>
              <a:t>, la Corporación Nacional Forestal deberá comunicar su ejecución, de inmediato y por la vía más rápida, a la Unidad de Carabineros que corresponda a la ubicación del predio.</a:t>
            </a:r>
            <a:endParaRPr lang="es-CL" sz="2400" b="1" dirty="0"/>
          </a:p>
          <a:p>
            <a:pPr marL="0" indent="0">
              <a:buNone/>
              <a:defRPr/>
            </a:pPr>
            <a:r>
              <a:rPr lang="es-CL" b="1" dirty="0"/>
              <a:t>	</a:t>
            </a:r>
            <a:endParaRPr lang="es-ES_tradnl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58371" name="Slide Number Placeholder 9"/>
          <p:cNvSpPr txBox="1">
            <a:spLocks noGrp="1"/>
          </p:cNvSpPr>
          <p:nvPr/>
        </p:nvSpPr>
        <p:spPr bwMode="auto">
          <a:xfrm>
            <a:off x="7707313" y="6527801"/>
            <a:ext cx="21336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2CCA8D08-9EED-4603-B9C0-642700828B32}" type="slidenum">
              <a:rPr lang="en-US" altLang="es-CL" sz="10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24</a:t>
            </a:fld>
            <a:endParaRPr lang="en-US" altLang="es-CL" sz="1000">
              <a:solidFill>
                <a:srgbClr val="898989"/>
              </a:solidFill>
            </a:endParaRPr>
          </a:p>
        </p:txBody>
      </p:sp>
      <p:sp>
        <p:nvSpPr>
          <p:cNvPr id="31749" name="Footer Placeholder 10"/>
          <p:cNvSpPr txBox="1">
            <a:spLocks noGrp="1"/>
          </p:cNvSpPr>
          <p:nvPr/>
        </p:nvSpPr>
        <p:spPr bwMode="auto">
          <a:xfrm>
            <a:off x="1543050" y="6527801"/>
            <a:ext cx="2895600" cy="2460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>
              <a:defRPr/>
            </a:pPr>
            <a:r>
              <a:rPr lang="en-US" altLang="es-CL" sz="900">
                <a:solidFill>
                  <a:srgbClr val="898989"/>
                </a:solidFill>
                <a:latin typeface="+mj-lt"/>
              </a:rPr>
              <a:t>Gobierno de Chile | SAG REGIÓN DE VALPARAÍSO</a:t>
            </a:r>
          </a:p>
        </p:txBody>
      </p:sp>
      <p:sp>
        <p:nvSpPr>
          <p:cNvPr id="6" name="Title 7"/>
          <p:cNvSpPr>
            <a:spLocks noGrp="1"/>
          </p:cNvSpPr>
          <p:nvPr>
            <p:ph type="title" idx="4294967295"/>
          </p:nvPr>
        </p:nvSpPr>
        <p:spPr>
          <a:xfrm>
            <a:off x="1676401" y="152401"/>
            <a:ext cx="8164513" cy="6127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s-CL" altLang="es-CL" b="1" dirty="0" smtClean="0">
                <a:cs typeface="Verdana" panose="020B0604030504040204" pitchFamily="34" charset="0"/>
              </a:rPr>
              <a:t>NORMA</a:t>
            </a:r>
            <a:endParaRPr lang="es-ES_tradnl" altLang="es-CL" b="1" dirty="0">
              <a:solidFill>
                <a:srgbClr val="EF4144"/>
              </a:solidFill>
              <a:latin typeface="+mj-lt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5422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7"/>
          <p:cNvSpPr>
            <a:spLocks noGrp="1"/>
          </p:cNvSpPr>
          <p:nvPr>
            <p:ph type="title" idx="4294967295"/>
          </p:nvPr>
        </p:nvSpPr>
        <p:spPr>
          <a:xfrm>
            <a:off x="2020888" y="1668463"/>
            <a:ext cx="8164512" cy="2628900"/>
          </a:xfrm>
        </p:spPr>
        <p:txBody>
          <a:bodyPr/>
          <a:lstStyle/>
          <a:p>
            <a:pPr eaLnBrk="1" hangingPunct="1">
              <a:defRPr/>
            </a:pPr>
            <a:r>
              <a:rPr lang="es-CL" altLang="es-CL" sz="4800" b="1" dirty="0">
                <a:cs typeface="Verdana" panose="020B0604030504040204" pitchFamily="34" charset="0"/>
              </a:rPr>
              <a:t>2.-   QUEMA  A </a:t>
            </a:r>
            <a:br>
              <a:rPr lang="es-CL" altLang="es-CL" sz="4800" b="1" dirty="0">
                <a:cs typeface="Verdana" panose="020B0604030504040204" pitchFamily="34" charset="0"/>
              </a:rPr>
            </a:br>
            <a:r>
              <a:rPr lang="es-CL" altLang="es-CL" sz="4800" b="1" dirty="0">
                <a:cs typeface="Verdana" panose="020B0604030504040204" pitchFamily="34" charset="0"/>
              </a:rPr>
              <a:t>        ORILLA CARRETERA</a:t>
            </a:r>
            <a:endParaRPr lang="es-ES_tradnl" altLang="es-CL" sz="4800" b="1" dirty="0">
              <a:solidFill>
                <a:srgbClr val="EF4144"/>
              </a:solidFill>
              <a:cs typeface="Verdana" panose="020B0604030504040204" pitchFamily="34" charset="0"/>
            </a:endParaRPr>
          </a:p>
        </p:txBody>
      </p:sp>
      <p:sp>
        <p:nvSpPr>
          <p:cNvPr id="119811" name="Content Placeholder 8"/>
          <p:cNvSpPr>
            <a:spLocks noGrp="1"/>
          </p:cNvSpPr>
          <p:nvPr>
            <p:ph idx="4294967295"/>
          </p:nvPr>
        </p:nvSpPr>
        <p:spPr>
          <a:xfrm>
            <a:off x="2333626" y="4797426"/>
            <a:ext cx="7502525" cy="1008063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40000" lnSpcReduction="20000"/>
          </a:bodyPr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s-CL" dirty="0"/>
              <a:t/>
            </a:r>
            <a:br>
              <a:rPr lang="es-CL" dirty="0"/>
            </a:br>
            <a:r>
              <a:rPr lang="es-CL" dirty="0"/>
              <a:t/>
            </a:r>
            <a:br>
              <a:rPr lang="es-CL" dirty="0"/>
            </a:br>
            <a:endParaRPr lang="es-CL" b="1" dirty="0"/>
          </a:p>
          <a:p>
            <a:pPr>
              <a:buFont typeface="Wingdings" panose="05000000000000000000" pitchFamily="2" charset="2"/>
              <a:buChar char="ü"/>
              <a:defRPr/>
            </a:pPr>
            <a:endParaRPr lang="es-CL" b="1" dirty="0"/>
          </a:p>
          <a:p>
            <a:pPr marL="0" indent="0">
              <a:buNone/>
              <a:defRPr/>
            </a:pPr>
            <a:r>
              <a:rPr lang="es-CL" b="1" dirty="0"/>
              <a:t>        		</a:t>
            </a:r>
            <a:endParaRPr lang="es-ES_tradnl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59396" name="Slide Number Placeholder 9"/>
          <p:cNvSpPr txBox="1">
            <a:spLocks noGrp="1"/>
          </p:cNvSpPr>
          <p:nvPr/>
        </p:nvSpPr>
        <p:spPr bwMode="auto">
          <a:xfrm>
            <a:off x="7707313" y="6527801"/>
            <a:ext cx="21336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74C49476-ECAE-4313-9930-CAB342051417}" type="slidenum">
              <a:rPr lang="en-US" altLang="es-CL" sz="10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25</a:t>
            </a:fld>
            <a:endParaRPr lang="en-US" altLang="es-CL" sz="1000">
              <a:solidFill>
                <a:srgbClr val="898989"/>
              </a:solidFill>
            </a:endParaRPr>
          </a:p>
        </p:txBody>
      </p:sp>
      <p:sp>
        <p:nvSpPr>
          <p:cNvPr id="31749" name="Footer Placeholder 10"/>
          <p:cNvSpPr txBox="1">
            <a:spLocks noGrp="1"/>
          </p:cNvSpPr>
          <p:nvPr/>
        </p:nvSpPr>
        <p:spPr bwMode="auto">
          <a:xfrm>
            <a:off x="1543050" y="6527801"/>
            <a:ext cx="2895600" cy="2460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>
              <a:defRPr/>
            </a:pPr>
            <a:r>
              <a:rPr lang="en-US" altLang="es-CL" sz="900">
                <a:solidFill>
                  <a:srgbClr val="898989"/>
                </a:solidFill>
                <a:latin typeface="+mj-lt"/>
              </a:rPr>
              <a:t>Gobierno de Chile | SAG REGIÓN DE VALPARAÍSO</a:t>
            </a:r>
          </a:p>
        </p:txBody>
      </p:sp>
    </p:spTree>
    <p:extLst>
      <p:ext uri="{BB962C8B-B14F-4D97-AF65-F5344CB8AC3E}">
        <p14:creationId xmlns:p14="http://schemas.microsoft.com/office/powerpoint/2010/main" val="15067609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15" t="27481" r="21695" b="12859"/>
          <a:stretch>
            <a:fillRect/>
          </a:stretch>
        </p:blipFill>
        <p:spPr>
          <a:xfrm>
            <a:off x="1676400" y="981075"/>
            <a:ext cx="8883650" cy="4973638"/>
          </a:xfrm>
        </p:spPr>
      </p:pic>
    </p:spTree>
    <p:extLst>
      <p:ext uri="{BB962C8B-B14F-4D97-AF65-F5344CB8AC3E}">
        <p14:creationId xmlns:p14="http://schemas.microsoft.com/office/powerpoint/2010/main" val="143088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altLang="en-US" sz="3600">
                <a:latin typeface="Verdana" panose="020B0604030504040204" pitchFamily="34" charset="0"/>
                <a:ea typeface="ヒラギノ角ゴ Pro W3"/>
                <a:cs typeface="Verdana" panose="020B0604030504040204" pitchFamily="34" charset="0"/>
              </a:rPr>
              <a:t>2.- QUEMAS A ORILLAS DE CARRETERA</a:t>
            </a:r>
          </a:p>
        </p:txBody>
      </p:sp>
      <p:sp>
        <p:nvSpPr>
          <p:cNvPr id="6144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altLang="en-US" sz="3200">
                <a:ea typeface="ヒラギノ角ゴ Pro W3"/>
                <a:cs typeface="ヒラギノ角ゴ Pro W3"/>
              </a:rPr>
              <a:t>Corporación Nacional Forestal le entregará el comprobante de quema, </a:t>
            </a:r>
          </a:p>
          <a:p>
            <a:endParaRPr lang="es-CL" altLang="en-US" sz="3200">
              <a:ea typeface="ヒラギノ角ゴ Pro W3"/>
              <a:cs typeface="ヒラギノ角ゴ Pro W3"/>
            </a:endParaRPr>
          </a:p>
          <a:p>
            <a:r>
              <a:rPr lang="es-CL" altLang="en-US" sz="3200">
                <a:ea typeface="ヒラギノ角ゴ Pro W3"/>
                <a:cs typeface="ヒラギノ角ゴ Pro W3"/>
              </a:rPr>
              <a:t>pero asimismo le hará entrega de un nuevo documento, denominado </a:t>
            </a:r>
          </a:p>
          <a:p>
            <a:endParaRPr lang="es-CL" altLang="en-US" sz="3200">
              <a:ea typeface="ヒラギノ角ゴ Pro W3"/>
              <a:cs typeface="ヒラギノ角ゴ Pro W3"/>
            </a:endParaRPr>
          </a:p>
          <a:p>
            <a:r>
              <a:rPr lang="es-CL" altLang="en-US" sz="3200">
                <a:solidFill>
                  <a:srgbClr val="FF0000"/>
                </a:solidFill>
                <a:ea typeface="ヒラギノ角ゴ Pro W3"/>
                <a:cs typeface="ヒラギノ角ゴ Pro W3"/>
              </a:rPr>
              <a:t>“CERTIFICADO PARA QUEMA A ORILLA DE CARRETERA”</a:t>
            </a:r>
          </a:p>
        </p:txBody>
      </p:sp>
    </p:spTree>
    <p:extLst>
      <p:ext uri="{BB962C8B-B14F-4D97-AF65-F5344CB8AC3E}">
        <p14:creationId xmlns:p14="http://schemas.microsoft.com/office/powerpoint/2010/main" val="10244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altLang="en-US" sz="3200">
                <a:latin typeface="Verdana" panose="020B0604030504040204" pitchFamily="34" charset="0"/>
                <a:ea typeface="ヒラギノ角ゴ Pro W3"/>
                <a:cs typeface="Verdana" panose="020B0604030504040204" pitchFamily="34" charset="0"/>
              </a:rPr>
              <a:t>CERTIFICADO PARA QUEMA A ORILLA DE CARRETERA</a:t>
            </a:r>
          </a:p>
        </p:txBody>
      </p:sp>
      <p:sp>
        <p:nvSpPr>
          <p:cNvPr id="62467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altLang="en-US">
                <a:ea typeface="ヒラギノ角ゴ Pro W3"/>
                <a:cs typeface="ヒラギノ角ゴ Pro W3"/>
              </a:rPr>
              <a:t>Este documento se debe dar a conocer a Carabineros de Chile con al menos 24 horas de anterioridad del inicio de la quema, concordante con las fechas y horarios establecidos en el comprobante de quema.</a:t>
            </a:r>
          </a:p>
          <a:p>
            <a:pPr>
              <a:buFont typeface="Arial" panose="020B0604020202020204" pitchFamily="34" charset="0"/>
              <a:buNone/>
            </a:pPr>
            <a:endParaRPr lang="es-CL" altLang="en-US">
              <a:ea typeface="ヒラギノ角ゴ Pro W3"/>
              <a:cs typeface="ヒラギノ角ゴ Pro W3"/>
            </a:endParaRPr>
          </a:p>
          <a:p>
            <a:r>
              <a:rPr lang="es-CL" altLang="en-US">
                <a:ea typeface="ヒラギノ角ゴ Pro W3"/>
                <a:cs typeface="ヒラギノ角ゴ Pro W3"/>
              </a:rPr>
              <a:t>Carabineros realizará, las acciones para garantizar la seguridad de aquellas personas y vehículos que circulen por dichas vías, en fecha y horarios expuestos.</a:t>
            </a:r>
          </a:p>
        </p:txBody>
      </p:sp>
    </p:spTree>
    <p:extLst>
      <p:ext uri="{BB962C8B-B14F-4D97-AF65-F5344CB8AC3E}">
        <p14:creationId xmlns:p14="http://schemas.microsoft.com/office/powerpoint/2010/main" val="344218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altLang="en-US" smtClean="0">
                <a:latin typeface="Verdana" panose="020B0604030504040204" pitchFamily="34" charset="0"/>
                <a:ea typeface="ヒラギノ角ゴ Pro W3"/>
                <a:cs typeface="Verdana" panose="020B0604030504040204" pitchFamily="34" charset="0"/>
              </a:rPr>
              <a:t>Luego,</a:t>
            </a:r>
          </a:p>
        </p:txBody>
      </p:sp>
      <p:sp>
        <p:nvSpPr>
          <p:cNvPr id="63491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altLang="en-US">
                <a:ea typeface="ヒラギノ角ゴ Pro W3"/>
                <a:cs typeface="ヒラギノ角ゴ Pro W3"/>
              </a:rPr>
              <a:t>El Certificado, es entregado como requisito para realizar una quema controlada a orilla de carretera, </a:t>
            </a:r>
          </a:p>
          <a:p>
            <a:r>
              <a:rPr lang="es-CL" altLang="en-US">
                <a:ea typeface="ヒラギノ角ゴ Pro W3"/>
                <a:cs typeface="ヒラギノ角ゴ Pro W3"/>
              </a:rPr>
              <a:t>por lo que al momento de fiscalizar estas quemas, el usuario del fuego debe contar con dos (02) documentos: </a:t>
            </a:r>
          </a:p>
          <a:p>
            <a:r>
              <a:rPr lang="es-CL" altLang="en-US">
                <a:ea typeface="ヒラギノ角ゴ Pro W3"/>
                <a:cs typeface="ヒラギノ角ゴ Pro W3"/>
              </a:rPr>
              <a:t>1.- </a:t>
            </a:r>
            <a:r>
              <a:rPr lang="es-CL" altLang="en-US" u="sng">
                <a:ea typeface="ヒラギノ角ゴ Pro W3"/>
                <a:cs typeface="ヒラギノ角ゴ Pro W3"/>
              </a:rPr>
              <a:t>comprobante otorgado por CONAF </a:t>
            </a:r>
            <a:r>
              <a:rPr lang="es-CL" altLang="en-US">
                <a:ea typeface="ヒラギノ角ゴ Pro W3"/>
                <a:cs typeface="ヒラギノ角ゴ Pro W3"/>
              </a:rPr>
              <a:t>el cual es fiscalizable en cada uno de sus puntos, y </a:t>
            </a:r>
          </a:p>
          <a:p>
            <a:r>
              <a:rPr lang="es-CL" altLang="en-US">
                <a:ea typeface="ヒラギノ角ゴ Pro W3"/>
                <a:cs typeface="ヒラギノ角ゴ Pro W3"/>
              </a:rPr>
              <a:t>2.- </a:t>
            </a:r>
            <a:r>
              <a:rPr lang="es-CL" altLang="en-US" u="sng">
                <a:ea typeface="ヒラギノ角ゴ Pro W3"/>
                <a:cs typeface="ヒラギノ角ゴ Pro W3"/>
              </a:rPr>
              <a:t>CERTIFICADO DE QUEMA  A  ORILLA DE CARRETERA.</a:t>
            </a:r>
          </a:p>
        </p:txBody>
      </p:sp>
    </p:spTree>
    <p:extLst>
      <p:ext uri="{BB962C8B-B14F-4D97-AF65-F5344CB8AC3E}">
        <p14:creationId xmlns:p14="http://schemas.microsoft.com/office/powerpoint/2010/main" val="22709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ítulo 1"/>
          <p:cNvSpPr>
            <a:spLocks noGrp="1"/>
          </p:cNvSpPr>
          <p:nvPr>
            <p:ph type="title"/>
          </p:nvPr>
        </p:nvSpPr>
        <p:spPr>
          <a:xfrm>
            <a:off x="1676401" y="152400"/>
            <a:ext cx="8164513" cy="1981200"/>
          </a:xfrm>
        </p:spPr>
        <p:txBody>
          <a:bodyPr/>
          <a:lstStyle/>
          <a:p>
            <a:r>
              <a:rPr lang="es-CL" altLang="es-CL" sz="5400">
                <a:latin typeface="Verdana" panose="020B0604030504040204" pitchFamily="34" charset="0"/>
                <a:ea typeface="ヒラギノ角ゴ Pro W3"/>
                <a:cs typeface="Verdana" panose="020B0604030504040204" pitchFamily="34" charset="0"/>
              </a:rPr>
              <a:t>  </a:t>
            </a:r>
            <a:r>
              <a:rPr lang="es-CL" altLang="es-CL" sz="4000">
                <a:latin typeface="Verdana" panose="020B0604030504040204" pitchFamily="34" charset="0"/>
                <a:ea typeface="ヒラギノ角ゴ Pro W3"/>
                <a:cs typeface="Verdana" panose="020B0604030504040204" pitchFamily="34" charset="0"/>
              </a:rPr>
              <a:t>1.- Quema controlada</a:t>
            </a:r>
          </a:p>
        </p:txBody>
      </p:sp>
      <p:sp>
        <p:nvSpPr>
          <p:cNvPr id="4" name="Content Placeholder 8"/>
          <p:cNvSpPr txBox="1">
            <a:spLocks/>
          </p:cNvSpPr>
          <p:nvPr/>
        </p:nvSpPr>
        <p:spPr bwMode="auto">
          <a:xfrm>
            <a:off x="1693863" y="1477964"/>
            <a:ext cx="8177212" cy="45370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xtLst/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595959"/>
                </a:solidFill>
                <a:latin typeface="+mn-lt"/>
                <a:ea typeface="ヒラギノ角ゴ Pro W3" charset="-128"/>
                <a:cs typeface="ヒラギノ角ゴ Pro W3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rgbClr val="595959"/>
                </a:solidFill>
                <a:latin typeface="+mn-lt"/>
                <a:ea typeface="ヒラギノ角ゴ Pro W3" charset="-128"/>
                <a:cs typeface="ヒラギノ角ゴ Pro W3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595959"/>
                </a:solidFill>
                <a:latin typeface="+mn-lt"/>
                <a:ea typeface="ヒラギノ角ゴ Pro W3" charset="-128"/>
                <a:cs typeface="ヒラギノ角ゴ Pro W3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400" kern="1200">
                <a:solidFill>
                  <a:srgbClr val="595959"/>
                </a:solidFill>
                <a:latin typeface="+mn-lt"/>
                <a:ea typeface="ヒラギノ角ゴ Pro W3" charset="-128"/>
                <a:cs typeface="ヒラギノ角ゴ Pro W3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 kern="1200">
                <a:solidFill>
                  <a:srgbClr val="595959"/>
                </a:solidFill>
                <a:latin typeface="+mn-lt"/>
                <a:ea typeface="ヒラギノ角ゴ Pro W3" charset="-128"/>
                <a:cs typeface="ヒラギノ角ゴ Pro W3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CL" sz="3600" dirty="0"/>
              <a:t>Acción de </a:t>
            </a:r>
            <a:r>
              <a:rPr lang="es-CL" sz="3600" dirty="0">
                <a:solidFill>
                  <a:srgbClr val="FF0000"/>
                </a:solidFill>
              </a:rPr>
              <a:t>usar el fuego</a:t>
            </a:r>
          </a:p>
          <a:p>
            <a:pPr>
              <a:defRPr/>
            </a:pPr>
            <a:r>
              <a:rPr lang="es-CL" sz="3600" dirty="0"/>
              <a:t>para eliminar vegetación en forma dirigida, circunscrita o limitada a un área previamente determinada, </a:t>
            </a:r>
          </a:p>
          <a:p>
            <a:pPr>
              <a:defRPr/>
            </a:pPr>
            <a:r>
              <a:rPr lang="es-CL" sz="3600" dirty="0"/>
              <a:t>conforme a normas técnicas preestablecidas con el fin de mantener el fuego bajo control. </a:t>
            </a:r>
          </a:p>
          <a:p>
            <a:pPr>
              <a:defRPr/>
            </a:pPr>
            <a:endParaRPr lang="es-CL" sz="3600" dirty="0"/>
          </a:p>
        </p:txBody>
      </p:sp>
    </p:spTree>
    <p:extLst>
      <p:ext uri="{BB962C8B-B14F-4D97-AF65-F5344CB8AC3E}">
        <p14:creationId xmlns:p14="http://schemas.microsoft.com/office/powerpoint/2010/main" val="352812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altLang="en-US">
                <a:latin typeface="Verdana" panose="020B0604030504040204" pitchFamily="34" charset="0"/>
                <a:ea typeface="ヒラギノ角ゴ Pro W3"/>
                <a:cs typeface="Verdana" panose="020B0604030504040204" pitchFamily="34" charset="0"/>
              </a:rPr>
              <a:t>FISCALIZADORES</a:t>
            </a:r>
          </a:p>
        </p:txBody>
      </p:sp>
      <p:sp>
        <p:nvSpPr>
          <p:cNvPr id="64515" name="2 Marcador de contenido"/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3557588"/>
          </a:xfrm>
        </p:spPr>
        <p:txBody>
          <a:bodyPr/>
          <a:lstStyle/>
          <a:p>
            <a:r>
              <a:rPr lang="es-CL" altLang="en-US" sz="4000">
                <a:ea typeface="ヒラギノ角ゴ Pro W3"/>
                <a:cs typeface="ヒラギノ角ゴ Pro W3"/>
              </a:rPr>
              <a:t>CONAF</a:t>
            </a:r>
          </a:p>
          <a:p>
            <a:endParaRPr lang="es-CL" altLang="en-US" sz="4000">
              <a:ea typeface="ヒラギノ角ゴ Pro W3"/>
              <a:cs typeface="ヒラギノ角ゴ Pro W3"/>
            </a:endParaRPr>
          </a:p>
          <a:p>
            <a:r>
              <a:rPr lang="es-CL" altLang="en-US" sz="4000">
                <a:ea typeface="ヒラギノ角ゴ Pro W3"/>
                <a:cs typeface="ヒラギノ角ゴ Pro W3"/>
              </a:rPr>
              <a:t>SAG</a:t>
            </a:r>
          </a:p>
          <a:p>
            <a:endParaRPr lang="es-CL" altLang="en-US" sz="4000">
              <a:ea typeface="ヒラギノ角ゴ Pro W3"/>
              <a:cs typeface="ヒラギノ角ゴ Pro W3"/>
            </a:endParaRPr>
          </a:p>
          <a:p>
            <a:r>
              <a:rPr lang="es-CL" altLang="en-US" sz="4000">
                <a:ea typeface="ヒラギノ角ゴ Pro W3"/>
                <a:cs typeface="ヒラギノ角ゴ Pro W3"/>
              </a:rPr>
              <a:t>CARABINEROS DE CHILE</a:t>
            </a:r>
          </a:p>
        </p:txBody>
      </p:sp>
    </p:spTree>
    <p:extLst>
      <p:ext uri="{BB962C8B-B14F-4D97-AF65-F5344CB8AC3E}">
        <p14:creationId xmlns:p14="http://schemas.microsoft.com/office/powerpoint/2010/main" val="353052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1" name="Content Placeholder 8"/>
          <p:cNvSpPr>
            <a:spLocks noGrp="1"/>
          </p:cNvSpPr>
          <p:nvPr>
            <p:ph idx="4294967295"/>
          </p:nvPr>
        </p:nvSpPr>
        <p:spPr>
          <a:xfrm>
            <a:off x="1676401" y="908050"/>
            <a:ext cx="8177213" cy="5329238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s-CL" sz="2400" b="1" dirty="0"/>
              <a:t>D.S. N°276/1980					país</a:t>
            </a:r>
          </a:p>
          <a:p>
            <a:pPr>
              <a:buFont typeface="Arial" panose="020B0604020202020204" pitchFamily="34" charset="0"/>
              <a:buNone/>
              <a:defRPr/>
            </a:pPr>
            <a:endParaRPr lang="es-CL" sz="2400" b="1" dirty="0"/>
          </a:p>
          <a:p>
            <a:pPr marL="0" indent="0">
              <a:buNone/>
              <a:defRPr/>
            </a:pPr>
            <a:r>
              <a:rPr lang="es-CL" b="1" dirty="0">
                <a:solidFill>
                  <a:schemeClr val="tx2">
                    <a:lumMod val="50000"/>
                  </a:schemeClr>
                </a:solidFill>
              </a:rPr>
              <a:t>Artículo 11º</a:t>
            </a:r>
          </a:p>
          <a:p>
            <a:pPr marL="0" indent="0">
              <a:buNone/>
              <a:defRPr/>
            </a:pPr>
            <a:endParaRPr lang="es-CL" dirty="0"/>
          </a:p>
          <a:p>
            <a:pPr marL="0" indent="0">
              <a:buNone/>
              <a:defRPr/>
            </a:pPr>
            <a:r>
              <a:rPr lang="es-CL" dirty="0"/>
              <a:t>La fiscalización del cumplimiento de este decreto corresponderá a la Corporación Nacional Forestal, al </a:t>
            </a:r>
            <a:r>
              <a:rPr lang="es-CL" b="1" dirty="0">
                <a:solidFill>
                  <a:schemeClr val="tx2">
                    <a:lumMod val="50000"/>
                  </a:schemeClr>
                </a:solidFill>
              </a:rPr>
              <a:t>Servicio Agrícola y Ganadero </a:t>
            </a:r>
            <a:r>
              <a:rPr lang="es-CL" dirty="0"/>
              <a:t>y  Carabineros de Chile, sin perjuicio de la acción pública que conceda la Ley de Bosques.</a:t>
            </a:r>
          </a:p>
          <a:p>
            <a:pPr marL="0" indent="0">
              <a:buNone/>
              <a:defRPr/>
            </a:pPr>
            <a:endParaRPr lang="es-CL" sz="2400" b="1" dirty="0"/>
          </a:p>
          <a:p>
            <a:pPr marL="0" indent="0">
              <a:buNone/>
              <a:defRPr/>
            </a:pPr>
            <a:r>
              <a:rPr lang="es-CL" b="1" dirty="0">
                <a:solidFill>
                  <a:schemeClr val="tx2">
                    <a:lumMod val="50000"/>
                  </a:schemeClr>
                </a:solidFill>
              </a:rPr>
              <a:t>Artículo 14°</a:t>
            </a:r>
          </a:p>
          <a:p>
            <a:pPr marL="0" indent="0">
              <a:buNone/>
              <a:defRPr/>
            </a:pPr>
            <a:r>
              <a:rPr lang="es-CL" dirty="0"/>
              <a:t>El presente Reglamento será aplicable </a:t>
            </a:r>
            <a:r>
              <a:rPr lang="es-CL" b="1" dirty="0">
                <a:solidFill>
                  <a:schemeClr val="tx2">
                    <a:lumMod val="50000"/>
                  </a:schemeClr>
                </a:solidFill>
              </a:rPr>
              <a:t>en todo el territorio nacional</a:t>
            </a:r>
            <a:r>
              <a:rPr lang="es-CL" dirty="0"/>
              <a:t>.</a:t>
            </a:r>
            <a:endParaRPr lang="es-CL" sz="2400" b="1" dirty="0"/>
          </a:p>
        </p:txBody>
      </p:sp>
      <p:sp>
        <p:nvSpPr>
          <p:cNvPr id="65539" name="Slide Number Placeholder 9"/>
          <p:cNvSpPr txBox="1">
            <a:spLocks noGrp="1"/>
          </p:cNvSpPr>
          <p:nvPr/>
        </p:nvSpPr>
        <p:spPr bwMode="auto">
          <a:xfrm>
            <a:off x="7707313" y="6527801"/>
            <a:ext cx="21336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3EA94DBD-2F54-49E9-8CEC-D739344F2EDF}" type="slidenum">
              <a:rPr lang="en-US" altLang="es-CL" sz="10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31</a:t>
            </a:fld>
            <a:endParaRPr lang="en-US" altLang="es-CL" sz="1000">
              <a:solidFill>
                <a:srgbClr val="898989"/>
              </a:solidFill>
            </a:endParaRPr>
          </a:p>
        </p:txBody>
      </p:sp>
      <p:sp>
        <p:nvSpPr>
          <p:cNvPr id="31749" name="Footer Placeholder 10"/>
          <p:cNvSpPr txBox="1">
            <a:spLocks noGrp="1"/>
          </p:cNvSpPr>
          <p:nvPr/>
        </p:nvSpPr>
        <p:spPr bwMode="auto">
          <a:xfrm>
            <a:off x="1543050" y="6527801"/>
            <a:ext cx="2895600" cy="2460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>
              <a:defRPr/>
            </a:pPr>
            <a:r>
              <a:rPr lang="en-US" altLang="es-CL" sz="900">
                <a:solidFill>
                  <a:srgbClr val="898989"/>
                </a:solidFill>
                <a:latin typeface="+mj-lt"/>
              </a:rPr>
              <a:t>Gobierno de Chile | SAG REGIÓN DE VALPARAÍSO</a:t>
            </a:r>
          </a:p>
        </p:txBody>
      </p:sp>
      <p:sp>
        <p:nvSpPr>
          <p:cNvPr id="6" name="Title 7"/>
          <p:cNvSpPr>
            <a:spLocks noGrp="1"/>
          </p:cNvSpPr>
          <p:nvPr>
            <p:ph type="title" idx="4294967295"/>
          </p:nvPr>
        </p:nvSpPr>
        <p:spPr>
          <a:xfrm>
            <a:off x="1676401" y="152401"/>
            <a:ext cx="8164513" cy="6127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s-CL" altLang="es-CL" b="1" dirty="0" smtClean="0">
                <a:cs typeface="Verdana" panose="020B0604030504040204" pitchFamily="34" charset="0"/>
              </a:rPr>
              <a:t>NORMA</a:t>
            </a:r>
            <a:endParaRPr lang="es-ES_tradnl" altLang="es-CL" b="1" dirty="0">
              <a:solidFill>
                <a:srgbClr val="EF4144"/>
              </a:solidFill>
              <a:latin typeface="+mj-lt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46738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7"/>
          <p:cNvSpPr>
            <a:spLocks noGrp="1"/>
          </p:cNvSpPr>
          <p:nvPr>
            <p:ph type="title" idx="4294967295"/>
          </p:nvPr>
        </p:nvSpPr>
        <p:spPr>
          <a:xfrm>
            <a:off x="1676401" y="152401"/>
            <a:ext cx="8164513" cy="6127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s-CL" altLang="es-CL" b="1" dirty="0">
                <a:cs typeface="Verdana" panose="020B0604030504040204" pitchFamily="34" charset="0"/>
              </a:rPr>
              <a:t>¿Cómo fiscalizamos el D.S. 276/1980?</a:t>
            </a:r>
            <a:endParaRPr lang="es-ES_tradnl" altLang="es-CL" b="1" dirty="0">
              <a:solidFill>
                <a:srgbClr val="EF4144"/>
              </a:solidFill>
              <a:latin typeface="+mj-lt"/>
              <a:cs typeface="Verdana" panose="020B0604030504040204" pitchFamily="34" charset="0"/>
            </a:endParaRPr>
          </a:p>
        </p:txBody>
      </p:sp>
      <p:sp>
        <p:nvSpPr>
          <p:cNvPr id="119811" name="Content Placeholder 8"/>
          <p:cNvSpPr>
            <a:spLocks noGrp="1"/>
          </p:cNvSpPr>
          <p:nvPr>
            <p:ph idx="4294967295"/>
          </p:nvPr>
        </p:nvSpPr>
        <p:spPr>
          <a:xfrm>
            <a:off x="1676401" y="908050"/>
            <a:ext cx="8177213" cy="5329238"/>
          </a:xfrm>
          <a:solidFill>
            <a:schemeClr val="accent5">
              <a:lumMod val="20000"/>
              <a:lumOff val="80000"/>
            </a:schemeClr>
          </a:solidFill>
          <a:extLst/>
        </p:spPr>
        <p:txBody>
          <a:bodyPr/>
          <a:lstStyle/>
          <a:p>
            <a:pPr marL="0" indent="0">
              <a:buNone/>
              <a:defRPr/>
            </a:pPr>
            <a:r>
              <a:rPr lang="es-CL" sz="4400" b="1" dirty="0">
                <a:solidFill>
                  <a:srgbClr val="00B050"/>
                </a:solidFill>
              </a:rPr>
              <a:t>SAG</a:t>
            </a:r>
          </a:p>
          <a:p>
            <a:pPr marL="0" indent="0">
              <a:buNone/>
              <a:defRPr/>
            </a:pPr>
            <a:endParaRPr lang="es-CL" sz="3200" dirty="0"/>
          </a:p>
          <a:p>
            <a:pPr marL="0" indent="0">
              <a:buNone/>
              <a:defRPr/>
            </a:pPr>
            <a:r>
              <a:rPr lang="es-CL" dirty="0"/>
              <a:t>FISCALIZA, solicita autorizaciones respectivas</a:t>
            </a:r>
          </a:p>
          <a:p>
            <a:pPr marL="0" indent="0">
              <a:buNone/>
              <a:defRPr/>
            </a:pPr>
            <a:endParaRPr lang="es-CL" dirty="0"/>
          </a:p>
          <a:p>
            <a:pPr marL="0" indent="0">
              <a:buNone/>
              <a:defRPr/>
            </a:pPr>
            <a:r>
              <a:rPr lang="es-CL" dirty="0"/>
              <a:t>LEVANTA ACTA DE INSPECCION</a:t>
            </a:r>
          </a:p>
          <a:p>
            <a:pPr marL="0" indent="0">
              <a:buNone/>
              <a:defRPr/>
            </a:pPr>
            <a:endParaRPr lang="es-CL" dirty="0"/>
          </a:p>
          <a:p>
            <a:pPr marL="0" indent="0">
              <a:buNone/>
              <a:defRPr/>
            </a:pPr>
            <a:r>
              <a:rPr lang="es-CL" dirty="0"/>
              <a:t>LUEGO, si hay incumplimientos, DERIVA A TRIBUNAL COMPETENTE, SEGÚN COMUNA  O  PROVINCIA</a:t>
            </a:r>
          </a:p>
          <a:p>
            <a:pPr marL="0" indent="0">
              <a:buNone/>
              <a:defRPr/>
            </a:pPr>
            <a:endParaRPr lang="es-CL" sz="2400" dirty="0"/>
          </a:p>
          <a:p>
            <a:pPr marL="0" indent="0">
              <a:buNone/>
              <a:defRPr/>
            </a:pPr>
            <a:endParaRPr lang="es-CL" sz="2400" dirty="0"/>
          </a:p>
        </p:txBody>
      </p:sp>
      <p:sp>
        <p:nvSpPr>
          <p:cNvPr id="66564" name="Slide Number Placeholder 9"/>
          <p:cNvSpPr txBox="1">
            <a:spLocks noGrp="1"/>
          </p:cNvSpPr>
          <p:nvPr/>
        </p:nvSpPr>
        <p:spPr bwMode="auto">
          <a:xfrm>
            <a:off x="7707313" y="6527801"/>
            <a:ext cx="21336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B3BA1527-0D11-472A-AEF1-7A3F11F7CBB0}" type="slidenum">
              <a:rPr lang="en-US" altLang="es-CL" sz="10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32</a:t>
            </a:fld>
            <a:endParaRPr lang="en-US" altLang="es-CL" sz="1000">
              <a:solidFill>
                <a:srgbClr val="898989"/>
              </a:solidFill>
            </a:endParaRPr>
          </a:p>
        </p:txBody>
      </p:sp>
      <p:sp>
        <p:nvSpPr>
          <p:cNvPr id="31749" name="Footer Placeholder 10"/>
          <p:cNvSpPr txBox="1">
            <a:spLocks noGrp="1"/>
          </p:cNvSpPr>
          <p:nvPr/>
        </p:nvSpPr>
        <p:spPr bwMode="auto">
          <a:xfrm>
            <a:off x="1543050" y="6527801"/>
            <a:ext cx="2895600" cy="2460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>
              <a:defRPr/>
            </a:pPr>
            <a:r>
              <a:rPr lang="en-US" altLang="es-CL" sz="900">
                <a:solidFill>
                  <a:srgbClr val="898989"/>
                </a:solidFill>
                <a:latin typeface="+mj-lt"/>
              </a:rPr>
              <a:t>Gobierno de Chile | SAG REGIÓN DE VALPARAÍSO</a:t>
            </a:r>
          </a:p>
        </p:txBody>
      </p:sp>
    </p:spTree>
    <p:extLst>
      <p:ext uri="{BB962C8B-B14F-4D97-AF65-F5344CB8AC3E}">
        <p14:creationId xmlns:p14="http://schemas.microsoft.com/office/powerpoint/2010/main" val="33277392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altLang="en-US" sz="2800">
                <a:latin typeface="Verdana" panose="020B0604030504040204" pitchFamily="34" charset="0"/>
                <a:ea typeface="ヒラギノ角ゴ Pro W3"/>
                <a:cs typeface="Verdana" panose="020B0604030504040204" pitchFamily="34" charset="0"/>
              </a:rPr>
              <a:t>FISCALIZACION DE CARABINEROS DE CHILE</a:t>
            </a:r>
          </a:p>
        </p:txBody>
      </p:sp>
      <p:sp>
        <p:nvSpPr>
          <p:cNvPr id="67587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altLang="en-US" sz="3200">
                <a:ea typeface="ヒラギノ角ゴ Pro W3"/>
                <a:cs typeface="ヒラギノ角ゴ Pro W3"/>
              </a:rPr>
              <a:t>El Personal de Servicio ordinario y extraordinario en la población, </a:t>
            </a:r>
          </a:p>
          <a:p>
            <a:r>
              <a:rPr lang="es-CL" altLang="en-US" sz="3200">
                <a:ea typeface="ヒラギノ角ゴ Pro W3"/>
                <a:cs typeface="ヒラギノ角ゴ Pro W3"/>
              </a:rPr>
              <a:t>deberá solicitar al usuario del fuego, su “COMPROBANTE DE QUEMA”, </a:t>
            </a:r>
          </a:p>
          <a:p>
            <a:r>
              <a:rPr lang="es-CL" altLang="en-US" sz="3200">
                <a:ea typeface="ヒラギノ角ゴ Pro W3"/>
                <a:cs typeface="ヒラギノ角ゴ Pro W3"/>
              </a:rPr>
              <a:t>y cotejar la información con la faena realizada, </a:t>
            </a:r>
          </a:p>
          <a:p>
            <a:endParaRPr lang="es-CL" altLang="en-US" smtClean="0">
              <a:ea typeface="ヒラギノ角ゴ Pro W3"/>
              <a:cs typeface="ヒラギノ角ゴ Pro W3"/>
            </a:endParaRP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80832611-6A6C-19FA-4B4D-075DE89296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1013505" y="5424514"/>
            <a:ext cx="481808" cy="1233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99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altLang="en-US" smtClean="0">
                <a:latin typeface="Verdana" panose="020B0604030504040204" pitchFamily="34" charset="0"/>
                <a:ea typeface="ヒラギノ角ゴ Pro W3"/>
                <a:cs typeface="Verdana" panose="020B0604030504040204" pitchFamily="34" charset="0"/>
              </a:rPr>
              <a:t>INCUMPLIMIENTOS, SEGÚN CARABINEROS: </a:t>
            </a:r>
            <a:br>
              <a:rPr lang="es-CL" altLang="en-US" smtClean="0">
                <a:latin typeface="Verdana" panose="020B0604030504040204" pitchFamily="34" charset="0"/>
                <a:ea typeface="ヒラギノ角ゴ Pro W3"/>
                <a:cs typeface="Verdana" panose="020B0604030504040204" pitchFamily="34" charset="0"/>
              </a:rPr>
            </a:br>
            <a:endParaRPr lang="es-CL" altLang="en-US" smtClean="0">
              <a:latin typeface="Verdana" panose="020B0604030504040204" pitchFamily="34" charset="0"/>
              <a:ea typeface="ヒラギノ角ゴ Pro W3"/>
              <a:cs typeface="Verdana" panose="020B060403050404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676401" y="1052513"/>
            <a:ext cx="8177213" cy="4951412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s-CL" sz="2400" dirty="0"/>
              <a:t>EFECTUAR QUEMA SIN CONTAR CON EL COMPROBANTE DE AVISO OTORGADO POR LA CORPORACIÓN NACIONAL FORESTAL (CONAF)</a:t>
            </a:r>
          </a:p>
          <a:p>
            <a:pPr>
              <a:defRPr/>
            </a:pPr>
            <a:endParaRPr lang="es-CL" sz="2400" dirty="0"/>
          </a:p>
          <a:p>
            <a:pPr>
              <a:defRPr/>
            </a:pPr>
            <a:r>
              <a:rPr lang="es-CL" sz="2400" dirty="0"/>
              <a:t>EFECTUAR QUEMA CONTROLADA EN LUGAR DISTINTO AL ESTABLECIDO </a:t>
            </a:r>
          </a:p>
          <a:p>
            <a:pPr>
              <a:defRPr/>
            </a:pPr>
            <a:endParaRPr lang="es-CL" sz="2400" dirty="0"/>
          </a:p>
          <a:p>
            <a:pPr>
              <a:defRPr/>
            </a:pPr>
            <a:r>
              <a:rPr lang="es-CL" sz="2400" dirty="0"/>
              <a:t>EFECTUAR QUEMA CONTROLADA EN HORARIO DIFERENTE A LO ESTABLECIDO </a:t>
            </a:r>
          </a:p>
          <a:p>
            <a:pPr>
              <a:defRPr/>
            </a:pPr>
            <a:endParaRPr lang="es-CL" sz="2400" dirty="0"/>
          </a:p>
          <a:p>
            <a:pPr>
              <a:defRPr/>
            </a:pPr>
            <a:r>
              <a:rPr lang="es-CL" sz="2400" dirty="0"/>
              <a:t>EFECTUAR QUEMA CONTROLADA Y NO CUMPLIR CON LAS CONDICIONES TÉCNICAS (CORTAFUEGOS, CANTIDAD DE PERSONAS, UTILIZACIÓN DE HERRAMIENTAS, DISPONIBILIDAD DE AGUA O CUALQUIER OTRO ACÁPITE QUE POSEA EL COMPROBANTE DE QUEMA OTORGADO POR CONAF) </a:t>
            </a:r>
          </a:p>
        </p:txBody>
      </p:sp>
    </p:spTree>
    <p:extLst>
      <p:ext uri="{BB962C8B-B14F-4D97-AF65-F5344CB8AC3E}">
        <p14:creationId xmlns:p14="http://schemas.microsoft.com/office/powerpoint/2010/main" val="164038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altLang="en-US" sz="3600">
                <a:latin typeface="Verdana" panose="020B0604030504040204" pitchFamily="34" charset="0"/>
                <a:ea typeface="ヒラギノ角ゴ Pro W3"/>
                <a:cs typeface="Verdana" panose="020B0604030504040204" pitchFamily="34" charset="0"/>
              </a:rPr>
              <a:t>Infracciones potenciales (Carabineros de Chile)</a:t>
            </a:r>
          </a:p>
        </p:txBody>
      </p:sp>
      <p:sp>
        <p:nvSpPr>
          <p:cNvPr id="69635" name="2 Marcador de contenido"/>
          <p:cNvSpPr>
            <a:spLocks noGrp="1"/>
          </p:cNvSpPr>
          <p:nvPr>
            <p:ph idx="1"/>
          </p:nvPr>
        </p:nvSpPr>
        <p:spPr>
          <a:xfrm>
            <a:off x="1676401" y="1295401"/>
            <a:ext cx="8177213" cy="4708525"/>
          </a:xfrm>
        </p:spPr>
        <p:txBody>
          <a:bodyPr/>
          <a:lstStyle/>
          <a:p>
            <a:r>
              <a:rPr lang="es-CL" altLang="en-US">
                <a:ea typeface="ヒラギノ角ゴ Pro W3"/>
                <a:cs typeface="ヒラギノ角ゴ Pro W3"/>
              </a:rPr>
              <a:t>EFECTUAR QUEMA CONTROLADA Y NO CUMPLIR CON LAS CONDICIONES TÉCNICAS</a:t>
            </a:r>
          </a:p>
          <a:p>
            <a:pPr lvl="1"/>
            <a:r>
              <a:rPr lang="es-CL" altLang="en-US" smtClean="0">
                <a:ea typeface="ヒラギノ角ゴ Pro W3"/>
              </a:rPr>
              <a:t>CORTAFUEGOS, </a:t>
            </a:r>
          </a:p>
          <a:p>
            <a:pPr lvl="1"/>
            <a:r>
              <a:rPr lang="es-CL" altLang="en-US" smtClean="0">
                <a:ea typeface="ヒラギノ角ゴ Pro W3"/>
              </a:rPr>
              <a:t>CANTIDAD DE PERSONAS, </a:t>
            </a:r>
          </a:p>
          <a:p>
            <a:pPr lvl="1"/>
            <a:r>
              <a:rPr lang="es-CL" altLang="en-US" smtClean="0">
                <a:ea typeface="ヒラギノ角ゴ Pro W3"/>
              </a:rPr>
              <a:t>UTILIZACIÓN DE HERRAMIENTAS,</a:t>
            </a:r>
          </a:p>
          <a:p>
            <a:pPr lvl="1"/>
            <a:r>
              <a:rPr lang="es-CL" altLang="en-US" smtClean="0">
                <a:ea typeface="ヒラギノ角ゴ Pro W3"/>
              </a:rPr>
              <a:t>DISPONIBILIDAD DE AGUA, </a:t>
            </a:r>
          </a:p>
          <a:p>
            <a:pPr lvl="1"/>
            <a:r>
              <a:rPr lang="es-CL" altLang="en-US" smtClean="0">
                <a:ea typeface="ヒラギノ角ゴ Pro W3"/>
              </a:rPr>
              <a:t>CERTIFICADO DE EJECUCIÓN DE QUEMAS A ORILLA DE CARRETERA O CUALQUIER OTRO ACÁPITE QUE POSEA EL COMPROBANTE DE QUEMA OTORGADO POR CONAF</a:t>
            </a:r>
          </a:p>
        </p:txBody>
      </p:sp>
    </p:spTree>
    <p:extLst>
      <p:ext uri="{BB962C8B-B14F-4D97-AF65-F5344CB8AC3E}">
        <p14:creationId xmlns:p14="http://schemas.microsoft.com/office/powerpoint/2010/main" val="182100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altLang="en-US" smtClean="0">
                <a:latin typeface="Verdana" panose="020B0604030504040204" pitchFamily="34" charset="0"/>
                <a:ea typeface="ヒラギノ角ゴ Pro W3"/>
                <a:cs typeface="Verdana" panose="020B0604030504040204" pitchFamily="34" charset="0"/>
              </a:rPr>
              <a:t>DETENCION INFRACTOR (Manual del Uso del Fuego de Carabineros de Chile)</a:t>
            </a:r>
          </a:p>
        </p:txBody>
      </p:sp>
      <p:sp>
        <p:nvSpPr>
          <p:cNvPr id="70659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s-CL" altLang="en-US" smtClean="0">
                <a:ea typeface="ヒラギノ角ゴ Pro W3"/>
                <a:cs typeface="ヒラギノ角ゴ Pro W3"/>
              </a:rPr>
              <a:t>    </a:t>
            </a:r>
            <a:r>
              <a:rPr lang="es-CL" altLang="en-US">
                <a:ea typeface="ヒラギノ角ゴ Pro W3"/>
                <a:cs typeface="ヒラギノ角ゴ Pro W3"/>
              </a:rPr>
              <a:t>Incumplimiento de esta normativa dará lugar a la detención, debiendo él o los imputados ser puestos a disposición de los tribunales de justicia, </a:t>
            </a:r>
          </a:p>
          <a:p>
            <a:pPr>
              <a:buFont typeface="Arial" panose="020B0604020202020204" pitchFamily="34" charset="0"/>
              <a:buNone/>
            </a:pPr>
            <a:endParaRPr lang="es-CL" altLang="en-US">
              <a:ea typeface="ヒラギノ角ゴ Pro W3"/>
              <a:cs typeface="ヒラギノ角ゴ Pro W3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s-CL" altLang="en-US">
                <a:ea typeface="ヒラギノ角ゴ Pro W3"/>
                <a:cs typeface="ヒラギノ角ゴ Pro W3"/>
              </a:rPr>
              <a:t>    previa comunicación y envío de los antecedentes respectivos al Ministerio Público, en conformidad a lo establecido en el Código Procesal Penal. </a:t>
            </a:r>
          </a:p>
        </p:txBody>
      </p:sp>
    </p:spTree>
    <p:extLst>
      <p:ext uri="{BB962C8B-B14F-4D97-AF65-F5344CB8AC3E}">
        <p14:creationId xmlns:p14="http://schemas.microsoft.com/office/powerpoint/2010/main" val="2257995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7"/>
          <p:cNvSpPr>
            <a:spLocks noGrp="1"/>
          </p:cNvSpPr>
          <p:nvPr>
            <p:ph type="title" idx="4294967295"/>
          </p:nvPr>
        </p:nvSpPr>
        <p:spPr>
          <a:xfrm>
            <a:off x="2020888" y="1668463"/>
            <a:ext cx="8164512" cy="2628900"/>
          </a:xfrm>
        </p:spPr>
        <p:txBody>
          <a:bodyPr/>
          <a:lstStyle/>
          <a:p>
            <a:pPr eaLnBrk="1" hangingPunct="1">
              <a:defRPr/>
            </a:pPr>
            <a:r>
              <a:rPr lang="es-CL" altLang="es-CL" sz="4800" b="1" dirty="0">
                <a:cs typeface="Verdana" panose="020B0604030504040204" pitchFamily="34" charset="0"/>
              </a:rPr>
              <a:t>3.-   QUEMA COMO</a:t>
            </a:r>
            <a:br>
              <a:rPr lang="es-CL" altLang="es-CL" sz="4800" b="1" dirty="0">
                <a:cs typeface="Verdana" panose="020B0604030504040204" pitchFamily="34" charset="0"/>
              </a:rPr>
            </a:br>
            <a:r>
              <a:rPr lang="es-CL" altLang="es-CL" sz="4800" b="1" dirty="0">
                <a:cs typeface="Verdana" panose="020B0604030504040204" pitchFamily="34" charset="0"/>
              </a:rPr>
              <a:t> CONTROL DE HELADAS</a:t>
            </a:r>
            <a:endParaRPr lang="es-ES_tradnl" altLang="es-CL" sz="4800" b="1" dirty="0">
              <a:solidFill>
                <a:srgbClr val="EF4144"/>
              </a:solidFill>
              <a:cs typeface="Verdana" panose="020B0604030504040204" pitchFamily="34" charset="0"/>
            </a:endParaRPr>
          </a:p>
        </p:txBody>
      </p:sp>
      <p:sp>
        <p:nvSpPr>
          <p:cNvPr id="119811" name="Content Placeholder 8"/>
          <p:cNvSpPr>
            <a:spLocks noGrp="1"/>
          </p:cNvSpPr>
          <p:nvPr>
            <p:ph idx="4294967295"/>
          </p:nvPr>
        </p:nvSpPr>
        <p:spPr>
          <a:xfrm>
            <a:off x="2333626" y="4797426"/>
            <a:ext cx="7502525" cy="1008063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40000" lnSpcReduction="20000"/>
          </a:bodyPr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s-CL" sz="2400" b="1" dirty="0"/>
              <a:t>D.S. N°100/1990   Artículo 2°	país “Control de Heladas”</a:t>
            </a:r>
            <a:r>
              <a:rPr lang="es-CL" dirty="0"/>
              <a:t/>
            </a:r>
            <a:br>
              <a:rPr lang="es-CL" dirty="0"/>
            </a:br>
            <a:r>
              <a:rPr lang="es-CL" dirty="0"/>
              <a:t/>
            </a:r>
            <a:br>
              <a:rPr lang="es-CL" dirty="0"/>
            </a:br>
            <a:endParaRPr lang="es-CL" b="1" dirty="0"/>
          </a:p>
          <a:p>
            <a:pPr>
              <a:buFont typeface="Wingdings" panose="05000000000000000000" pitchFamily="2" charset="2"/>
              <a:buChar char="ü"/>
              <a:defRPr/>
            </a:pPr>
            <a:endParaRPr lang="es-CL" b="1" dirty="0"/>
          </a:p>
          <a:p>
            <a:pPr marL="0" indent="0">
              <a:buNone/>
              <a:defRPr/>
            </a:pPr>
            <a:r>
              <a:rPr lang="es-CL" b="1" dirty="0"/>
              <a:t>        		</a:t>
            </a:r>
            <a:endParaRPr lang="es-ES_tradnl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71684" name="Slide Number Placeholder 9"/>
          <p:cNvSpPr txBox="1">
            <a:spLocks noGrp="1"/>
          </p:cNvSpPr>
          <p:nvPr/>
        </p:nvSpPr>
        <p:spPr bwMode="auto">
          <a:xfrm>
            <a:off x="7707313" y="6527801"/>
            <a:ext cx="21336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8D318D34-6255-4FC9-A296-1CF5C5E1071E}" type="slidenum">
              <a:rPr lang="en-US" altLang="es-CL" sz="10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37</a:t>
            </a:fld>
            <a:endParaRPr lang="en-US" altLang="es-CL" sz="1000">
              <a:solidFill>
                <a:srgbClr val="898989"/>
              </a:solidFill>
            </a:endParaRPr>
          </a:p>
        </p:txBody>
      </p:sp>
      <p:sp>
        <p:nvSpPr>
          <p:cNvPr id="31749" name="Footer Placeholder 10"/>
          <p:cNvSpPr txBox="1">
            <a:spLocks noGrp="1"/>
          </p:cNvSpPr>
          <p:nvPr/>
        </p:nvSpPr>
        <p:spPr bwMode="auto">
          <a:xfrm>
            <a:off x="1543050" y="6527801"/>
            <a:ext cx="2895600" cy="2460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>
              <a:defRPr/>
            </a:pPr>
            <a:r>
              <a:rPr lang="en-US" altLang="es-CL" sz="900">
                <a:solidFill>
                  <a:srgbClr val="898989"/>
                </a:solidFill>
                <a:latin typeface="+mj-lt"/>
              </a:rPr>
              <a:t>Gobierno de Chile | SAG REGIÓN DE VALPARAÍSO</a:t>
            </a:r>
          </a:p>
        </p:txBody>
      </p:sp>
    </p:spTree>
    <p:extLst>
      <p:ext uri="{BB962C8B-B14F-4D97-AF65-F5344CB8AC3E}">
        <p14:creationId xmlns:p14="http://schemas.microsoft.com/office/powerpoint/2010/main" val="6630529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7"/>
          <p:cNvSpPr>
            <a:spLocks noGrp="1"/>
          </p:cNvSpPr>
          <p:nvPr>
            <p:ph type="title" idx="4294967295"/>
          </p:nvPr>
        </p:nvSpPr>
        <p:spPr>
          <a:xfrm>
            <a:off x="1676401" y="152401"/>
            <a:ext cx="8164513" cy="6127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s-CL" altLang="es-CL" b="1" dirty="0">
                <a:latin typeface="+mj-lt"/>
                <a:cs typeface="Verdana" panose="020B0604030504040204" pitchFamily="34" charset="0"/>
              </a:rPr>
              <a:t>De qué se tratan estas normas?</a:t>
            </a:r>
            <a:endParaRPr lang="es-ES_tradnl" altLang="es-CL" b="1" dirty="0">
              <a:solidFill>
                <a:srgbClr val="EF4144"/>
              </a:solidFill>
              <a:latin typeface="+mj-lt"/>
              <a:cs typeface="Verdana" panose="020B0604030504040204" pitchFamily="34" charset="0"/>
            </a:endParaRPr>
          </a:p>
        </p:txBody>
      </p:sp>
      <p:sp>
        <p:nvSpPr>
          <p:cNvPr id="119811" name="Content Placeholder 8"/>
          <p:cNvSpPr>
            <a:spLocks noGrp="1"/>
          </p:cNvSpPr>
          <p:nvPr>
            <p:ph idx="4294967295"/>
          </p:nvPr>
        </p:nvSpPr>
        <p:spPr>
          <a:xfrm>
            <a:off x="1676401" y="908050"/>
            <a:ext cx="8177213" cy="5329238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>
              <a:buNone/>
              <a:defRPr/>
            </a:pPr>
            <a:endParaRPr lang="es-CL" dirty="0"/>
          </a:p>
          <a:p>
            <a:pPr>
              <a:buFont typeface="Arial" panose="020B0604020202020204" pitchFamily="34" charset="0"/>
              <a:buNone/>
              <a:defRPr/>
            </a:pPr>
            <a:r>
              <a:rPr lang="es-CL" sz="2400" b="1" dirty="0"/>
              <a:t>D.S. N°100/1990   Artículo 2°	país</a:t>
            </a:r>
          </a:p>
          <a:p>
            <a:pPr algn="just">
              <a:buFont typeface="Arial" panose="020B0604020202020204" pitchFamily="34" charset="0"/>
              <a:buNone/>
              <a:defRPr/>
            </a:pPr>
            <a:endParaRPr lang="es-CL" sz="2400" b="1" dirty="0"/>
          </a:p>
          <a:p>
            <a:pPr algn="just">
              <a:buFont typeface="Arial" panose="020B0604020202020204" pitchFamily="34" charset="0"/>
              <a:buNone/>
              <a:defRPr/>
            </a:pPr>
            <a:r>
              <a:rPr lang="es-CL" sz="2400" b="1" dirty="0"/>
              <a:t>Artículo 2°</a:t>
            </a:r>
          </a:p>
          <a:p>
            <a:pPr algn="just">
              <a:buFont typeface="Arial" panose="020B0604020202020204" pitchFamily="34" charset="0"/>
              <a:buNone/>
              <a:defRPr/>
            </a:pPr>
            <a:endParaRPr lang="es-CL" sz="2400" b="1" dirty="0"/>
          </a:p>
          <a:p>
            <a:pPr algn="just">
              <a:buFont typeface="Arial" panose="020B0604020202020204" pitchFamily="34" charset="0"/>
              <a:buNone/>
              <a:defRPr/>
            </a:pPr>
            <a:r>
              <a:rPr lang="es-CL" dirty="0"/>
              <a:t>	</a:t>
            </a:r>
            <a:r>
              <a:rPr lang="es-CL" b="1" dirty="0"/>
              <a:t>“Prohíbese, en todo el territorio nacional, la </a:t>
            </a:r>
            <a:br>
              <a:rPr lang="es-CL" b="1" dirty="0"/>
            </a:br>
            <a:r>
              <a:rPr lang="es-CL" b="1" dirty="0"/>
              <a:t>quema de neumáticos u otros elementos contaminantes </a:t>
            </a:r>
            <a:br>
              <a:rPr lang="es-CL" b="1" dirty="0"/>
            </a:br>
            <a:r>
              <a:rPr lang="es-CL" b="1" dirty="0"/>
              <a:t>para la agricultura como práctica para prevenir o </a:t>
            </a:r>
            <a:br>
              <a:rPr lang="es-CL" b="1" dirty="0"/>
            </a:br>
            <a:r>
              <a:rPr lang="es-CL" b="1" dirty="0"/>
              <a:t>evitar los efectos de las heladas”</a:t>
            </a:r>
            <a:br>
              <a:rPr lang="es-CL" b="1" dirty="0"/>
            </a:br>
            <a:endParaRPr lang="es-CL" sz="2400" b="1" dirty="0"/>
          </a:p>
          <a:p>
            <a:pPr algn="just">
              <a:buFont typeface="Arial" panose="020B0604020202020204" pitchFamily="34" charset="0"/>
              <a:buNone/>
              <a:defRPr/>
            </a:pPr>
            <a:r>
              <a:rPr lang="es-CL" dirty="0"/>
              <a:t/>
            </a:r>
            <a:br>
              <a:rPr lang="es-CL" dirty="0"/>
            </a:br>
            <a:endParaRPr lang="es-CL" b="1" dirty="0"/>
          </a:p>
          <a:p>
            <a:pPr>
              <a:buFont typeface="Wingdings" panose="05000000000000000000" pitchFamily="2" charset="2"/>
              <a:buChar char="ü"/>
              <a:defRPr/>
            </a:pPr>
            <a:endParaRPr lang="es-CL" b="1" dirty="0"/>
          </a:p>
          <a:p>
            <a:pPr marL="0" indent="0">
              <a:buNone/>
              <a:defRPr/>
            </a:pPr>
            <a:r>
              <a:rPr lang="es-CL" b="1" dirty="0"/>
              <a:t>        		</a:t>
            </a:r>
            <a:endParaRPr lang="es-ES_tradnl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72708" name="Slide Number Placeholder 9"/>
          <p:cNvSpPr txBox="1">
            <a:spLocks noGrp="1"/>
          </p:cNvSpPr>
          <p:nvPr/>
        </p:nvSpPr>
        <p:spPr bwMode="auto">
          <a:xfrm>
            <a:off x="7707313" y="6527801"/>
            <a:ext cx="21336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AFCE94F9-5EAD-4D6C-875F-6032BCE3194B}" type="slidenum">
              <a:rPr lang="en-US" altLang="es-CL" sz="10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38</a:t>
            </a:fld>
            <a:endParaRPr lang="en-US" altLang="es-CL" sz="1000">
              <a:solidFill>
                <a:srgbClr val="898989"/>
              </a:solidFill>
            </a:endParaRPr>
          </a:p>
        </p:txBody>
      </p:sp>
      <p:sp>
        <p:nvSpPr>
          <p:cNvPr id="31749" name="Footer Placeholder 10"/>
          <p:cNvSpPr txBox="1">
            <a:spLocks noGrp="1"/>
          </p:cNvSpPr>
          <p:nvPr/>
        </p:nvSpPr>
        <p:spPr bwMode="auto">
          <a:xfrm>
            <a:off x="1543050" y="6527801"/>
            <a:ext cx="2895600" cy="2460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>
              <a:defRPr/>
            </a:pPr>
            <a:r>
              <a:rPr lang="en-US" altLang="es-CL" sz="900">
                <a:solidFill>
                  <a:srgbClr val="898989"/>
                </a:solidFill>
                <a:latin typeface="+mj-lt"/>
              </a:rPr>
              <a:t>Gobierno de Chile | SAG REGIÓN DE VALPARAÍSO</a:t>
            </a:r>
          </a:p>
        </p:txBody>
      </p:sp>
    </p:spTree>
    <p:extLst>
      <p:ext uri="{BB962C8B-B14F-4D97-AF65-F5344CB8AC3E}">
        <p14:creationId xmlns:p14="http://schemas.microsoft.com/office/powerpoint/2010/main" val="10187927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7"/>
          <p:cNvSpPr>
            <a:spLocks noGrp="1"/>
          </p:cNvSpPr>
          <p:nvPr>
            <p:ph type="title" idx="4294967295"/>
          </p:nvPr>
        </p:nvSpPr>
        <p:spPr>
          <a:xfrm>
            <a:off x="1676401" y="152401"/>
            <a:ext cx="8164513" cy="6127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s-CL" altLang="es-CL" b="1" dirty="0">
                <a:latin typeface="+mj-lt"/>
                <a:cs typeface="Verdana" panose="020B0604030504040204" pitchFamily="34" charset="0"/>
              </a:rPr>
              <a:t>De qué se tratan estas normas?</a:t>
            </a:r>
            <a:endParaRPr lang="es-ES_tradnl" altLang="es-CL" b="1" dirty="0">
              <a:solidFill>
                <a:srgbClr val="EF4144"/>
              </a:solidFill>
              <a:latin typeface="+mj-lt"/>
              <a:cs typeface="Verdana" panose="020B0604030504040204" pitchFamily="34" charset="0"/>
            </a:endParaRPr>
          </a:p>
        </p:txBody>
      </p:sp>
      <p:sp>
        <p:nvSpPr>
          <p:cNvPr id="119811" name="Content Placeholder 8"/>
          <p:cNvSpPr>
            <a:spLocks noGrp="1"/>
          </p:cNvSpPr>
          <p:nvPr>
            <p:ph idx="4294967295"/>
          </p:nvPr>
        </p:nvSpPr>
        <p:spPr>
          <a:xfrm>
            <a:off x="1676401" y="908050"/>
            <a:ext cx="8177213" cy="5329238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pPr marL="0" indent="0">
              <a:buNone/>
              <a:defRPr/>
            </a:pPr>
            <a:endParaRPr lang="es-CL" dirty="0"/>
          </a:p>
          <a:p>
            <a:pPr>
              <a:buFont typeface="Arial" panose="020B0604020202020204" pitchFamily="34" charset="0"/>
              <a:buNone/>
              <a:defRPr/>
            </a:pPr>
            <a:r>
              <a:rPr lang="es-CL" sz="2400" b="1" dirty="0">
                <a:solidFill>
                  <a:srgbClr val="00B050"/>
                </a:solidFill>
              </a:rPr>
              <a:t>D.S. N°100/1990,  tiene Considerando:</a:t>
            </a:r>
          </a:p>
          <a:p>
            <a:pPr algn="just">
              <a:buFont typeface="Arial" panose="020B0604020202020204" pitchFamily="34" charset="0"/>
              <a:buNone/>
              <a:defRPr/>
            </a:pPr>
            <a:endParaRPr lang="es-CL" sz="2400" b="1" dirty="0"/>
          </a:p>
          <a:p>
            <a:pPr algn="just">
              <a:defRPr/>
            </a:pPr>
            <a:r>
              <a:rPr lang="es-CL" dirty="0"/>
              <a:t>Que el artículo 11° del decreto ley </a:t>
            </a:r>
            <a:r>
              <a:rPr lang="es-CL" dirty="0" err="1"/>
              <a:t>N°</a:t>
            </a:r>
            <a:r>
              <a:rPr lang="es-CL" dirty="0"/>
              <a:t> 3.557, de 1980, obliga a los particulares a adoptar las medidas técnicas y prácticas que sean procedentes para evitar o impedir la contaminación en la agricultura. La quema de neumáticos u otros elementos que se efectúa en el ámbito rural para prevenir o evitar los efectos de las heladas, es una práctica altamente contaminante para la agricultura que debe ser prohibida.</a:t>
            </a:r>
            <a:br>
              <a:rPr lang="es-CL" dirty="0"/>
            </a:br>
            <a:endParaRPr lang="es-CL" b="1" dirty="0"/>
          </a:p>
          <a:p>
            <a:pPr>
              <a:buFont typeface="Wingdings" panose="05000000000000000000" pitchFamily="2" charset="2"/>
              <a:buChar char="ü"/>
              <a:defRPr/>
            </a:pPr>
            <a:endParaRPr lang="es-CL" b="1" dirty="0"/>
          </a:p>
          <a:p>
            <a:pPr marL="0" indent="0">
              <a:buNone/>
              <a:defRPr/>
            </a:pPr>
            <a:r>
              <a:rPr lang="es-CL" b="1" dirty="0"/>
              <a:t>        Este Considerando </a:t>
            </a:r>
            <a:r>
              <a:rPr lang="es-CL" b="1" dirty="0" smtClean="0"/>
              <a:t>del DS da </a:t>
            </a:r>
            <a:r>
              <a:rPr lang="es-CL" b="1" dirty="0"/>
              <a:t>atribución </a:t>
            </a:r>
            <a:r>
              <a:rPr lang="es-CL" b="1" dirty="0" smtClean="0"/>
              <a:t>al SAG para </a:t>
            </a:r>
            <a:r>
              <a:rPr lang="es-CL" b="1" dirty="0"/>
              <a:t>resolver jurídicamente (levantar ADC) a diferencia del DS 276.		</a:t>
            </a:r>
            <a:endParaRPr lang="es-ES_tradnl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73732" name="Slide Number Placeholder 9"/>
          <p:cNvSpPr txBox="1">
            <a:spLocks noGrp="1"/>
          </p:cNvSpPr>
          <p:nvPr/>
        </p:nvSpPr>
        <p:spPr bwMode="auto">
          <a:xfrm>
            <a:off x="7707313" y="6527801"/>
            <a:ext cx="21336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3F081365-9C66-4803-9FEE-0E4CE0E7B94E}" type="slidenum">
              <a:rPr lang="en-US" altLang="es-CL" sz="10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39</a:t>
            </a:fld>
            <a:endParaRPr lang="en-US" altLang="es-CL" sz="1000">
              <a:solidFill>
                <a:srgbClr val="898989"/>
              </a:solidFill>
            </a:endParaRPr>
          </a:p>
        </p:txBody>
      </p:sp>
      <p:sp>
        <p:nvSpPr>
          <p:cNvPr id="31749" name="Footer Placeholder 10"/>
          <p:cNvSpPr txBox="1">
            <a:spLocks noGrp="1"/>
          </p:cNvSpPr>
          <p:nvPr/>
        </p:nvSpPr>
        <p:spPr bwMode="auto">
          <a:xfrm>
            <a:off x="1543050" y="6527801"/>
            <a:ext cx="2895600" cy="2460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>
              <a:defRPr/>
            </a:pPr>
            <a:r>
              <a:rPr lang="en-US" altLang="es-CL" sz="900">
                <a:solidFill>
                  <a:srgbClr val="898989"/>
                </a:solidFill>
                <a:latin typeface="+mj-lt"/>
              </a:rPr>
              <a:t>Gobierno de Chile | SAG REGIÓN DE VALPARAÍSO</a:t>
            </a:r>
          </a:p>
        </p:txBody>
      </p:sp>
    </p:spTree>
    <p:extLst>
      <p:ext uri="{BB962C8B-B14F-4D97-AF65-F5344CB8AC3E}">
        <p14:creationId xmlns:p14="http://schemas.microsoft.com/office/powerpoint/2010/main" val="34597921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altLang="es-CL" sz="4800">
                <a:latin typeface="Verdana" panose="020B0604030504040204" pitchFamily="34" charset="0"/>
                <a:ea typeface="ヒラギノ角ゴ Pro W3"/>
                <a:cs typeface="Verdana" panose="020B0604030504040204" pitchFamily="34" charset="0"/>
              </a:rPr>
              <a:t>     ¿Dónde aplica?</a:t>
            </a:r>
          </a:p>
        </p:txBody>
      </p:sp>
      <p:sp>
        <p:nvSpPr>
          <p:cNvPr id="4" name="Content Placeholder 8"/>
          <p:cNvSpPr txBox="1">
            <a:spLocks/>
          </p:cNvSpPr>
          <p:nvPr/>
        </p:nvSpPr>
        <p:spPr bwMode="auto">
          <a:xfrm>
            <a:off x="1695451" y="1676401"/>
            <a:ext cx="8177213" cy="43211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xtLst/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595959"/>
                </a:solidFill>
                <a:latin typeface="+mn-lt"/>
                <a:ea typeface="ヒラギノ角ゴ Pro W3" charset="-128"/>
                <a:cs typeface="ヒラギノ角ゴ Pro W3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rgbClr val="595959"/>
                </a:solidFill>
                <a:latin typeface="+mn-lt"/>
                <a:ea typeface="ヒラギノ角ゴ Pro W3" charset="-128"/>
                <a:cs typeface="ヒラギノ角ゴ Pro W3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595959"/>
                </a:solidFill>
                <a:latin typeface="+mn-lt"/>
                <a:ea typeface="ヒラギノ角ゴ Pro W3" charset="-128"/>
                <a:cs typeface="ヒラギノ角ゴ Pro W3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400" kern="1200">
                <a:solidFill>
                  <a:srgbClr val="595959"/>
                </a:solidFill>
                <a:latin typeface="+mn-lt"/>
                <a:ea typeface="ヒラギノ角ゴ Pro W3" charset="-128"/>
                <a:cs typeface="ヒラギノ角ゴ Pro W3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 kern="1200">
                <a:solidFill>
                  <a:srgbClr val="595959"/>
                </a:solidFill>
                <a:latin typeface="+mn-lt"/>
                <a:ea typeface="ヒラギノ角ゴ Pro W3" charset="-128"/>
                <a:cs typeface="ヒラギノ角ゴ Pro W3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CL" sz="4400" dirty="0"/>
              <a:t>Solo en Área Rural</a:t>
            </a:r>
          </a:p>
          <a:p>
            <a:pPr>
              <a:defRPr/>
            </a:pPr>
            <a:r>
              <a:rPr lang="es-CL" sz="4400" dirty="0"/>
              <a:t>No en el Área Urbana</a:t>
            </a:r>
          </a:p>
          <a:p>
            <a:pPr>
              <a:defRPr/>
            </a:pPr>
            <a:r>
              <a:rPr lang="es-CL" sz="4400" dirty="0"/>
              <a:t>Solamente en terrenos agrícolas, ganaderos o de aptitud preferentemente forestales</a:t>
            </a:r>
          </a:p>
          <a:p>
            <a:pPr marL="0" indent="0">
              <a:buNone/>
              <a:defRPr/>
            </a:pPr>
            <a:r>
              <a:rPr lang="es-CL" sz="4400" dirty="0"/>
              <a:t>.</a:t>
            </a:r>
          </a:p>
          <a:p>
            <a:pPr marL="0" indent="0">
              <a:buNone/>
              <a:defRPr/>
            </a:pPr>
            <a:endParaRPr lang="es-CL" sz="2400" dirty="0"/>
          </a:p>
          <a:p>
            <a:pPr marL="0" indent="0">
              <a:buNone/>
              <a:defRPr/>
            </a:pPr>
            <a:endParaRPr lang="es-CL" sz="2400" dirty="0"/>
          </a:p>
        </p:txBody>
      </p:sp>
    </p:spTree>
    <p:extLst>
      <p:ext uri="{BB962C8B-B14F-4D97-AF65-F5344CB8AC3E}">
        <p14:creationId xmlns:p14="http://schemas.microsoft.com/office/powerpoint/2010/main" val="3192867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7"/>
          <p:cNvSpPr>
            <a:spLocks noGrp="1"/>
          </p:cNvSpPr>
          <p:nvPr>
            <p:ph type="title" idx="4294967295"/>
          </p:nvPr>
        </p:nvSpPr>
        <p:spPr>
          <a:xfrm>
            <a:off x="1676401" y="152401"/>
            <a:ext cx="8164513" cy="6127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s-CL" altLang="es-CL" b="1" dirty="0">
                <a:cs typeface="Verdana" panose="020B0604030504040204" pitchFamily="34" charset="0"/>
              </a:rPr>
              <a:t>¿Cómo fiscalizamos el D.S. 100/1990?</a:t>
            </a:r>
            <a:endParaRPr lang="es-ES_tradnl" altLang="es-CL" b="1" dirty="0">
              <a:solidFill>
                <a:srgbClr val="EF4144"/>
              </a:solidFill>
              <a:latin typeface="+mj-lt"/>
              <a:cs typeface="Verdana" panose="020B0604030504040204" pitchFamily="34" charset="0"/>
            </a:endParaRPr>
          </a:p>
        </p:txBody>
      </p:sp>
      <p:sp>
        <p:nvSpPr>
          <p:cNvPr id="119811" name="Content Placeholder 8"/>
          <p:cNvSpPr>
            <a:spLocks noGrp="1"/>
          </p:cNvSpPr>
          <p:nvPr>
            <p:ph idx="4294967295"/>
          </p:nvPr>
        </p:nvSpPr>
        <p:spPr>
          <a:xfrm>
            <a:off x="1676401" y="908050"/>
            <a:ext cx="8177213" cy="5329238"/>
          </a:xfrm>
          <a:solidFill>
            <a:schemeClr val="accent5">
              <a:lumMod val="20000"/>
              <a:lumOff val="80000"/>
            </a:schemeClr>
          </a:solidFill>
          <a:ln>
            <a:miter lim="800000"/>
            <a:headEnd/>
            <a:tailEnd/>
          </a:ln>
          <a:extLst/>
        </p:spPr>
        <p:txBody>
          <a:bodyPr>
            <a:normAutofit fontScale="92500"/>
          </a:bodyPr>
          <a:lstStyle/>
          <a:p>
            <a:pPr marL="0" indent="0">
              <a:buNone/>
              <a:defRPr/>
            </a:pPr>
            <a:r>
              <a:rPr lang="es-CL" sz="2400" dirty="0"/>
              <a:t>Decreto Ley N° 3.557, de 1980</a:t>
            </a:r>
            <a:r>
              <a:rPr lang="es-ES" cap="all" dirty="0"/>
              <a:t> </a:t>
            </a:r>
            <a:endParaRPr lang="es-ES" cap="all" dirty="0" smtClean="0"/>
          </a:p>
          <a:p>
            <a:pPr marL="0" indent="0">
              <a:buNone/>
              <a:defRPr/>
            </a:pPr>
            <a:endParaRPr lang="es-ES" cap="all" dirty="0"/>
          </a:p>
          <a:p>
            <a:pPr marL="0" indent="0">
              <a:buNone/>
              <a:defRPr/>
            </a:pPr>
            <a:r>
              <a:rPr lang="es-ES" cap="all" dirty="0" smtClean="0"/>
              <a:t>ESTABLECE </a:t>
            </a:r>
            <a:r>
              <a:rPr lang="es-ES" cap="all" dirty="0"/>
              <a:t>DISPOSICIONES SOBRE PROTECCION AGRICOLA</a:t>
            </a:r>
          </a:p>
          <a:p>
            <a:pPr marL="0" indent="0">
              <a:buNone/>
              <a:defRPr/>
            </a:pPr>
            <a:r>
              <a:rPr lang="es-ES" dirty="0" smtClean="0"/>
              <a:t>“ Artículo </a:t>
            </a:r>
            <a:r>
              <a:rPr lang="es-ES" dirty="0"/>
              <a:t>1°- Corresponderá al Servicio Agrícola y Ganadero aplicar las normas contenidas en el presente decreto ley y las medidas técnicas que sean </a:t>
            </a:r>
            <a:r>
              <a:rPr lang="es-ES" dirty="0" smtClean="0"/>
              <a:t>procedentes….”</a:t>
            </a:r>
            <a:endParaRPr lang="es-CL" sz="2400" u="sng" dirty="0">
              <a:highlight>
                <a:srgbClr val="FFFF00"/>
              </a:highlight>
            </a:endParaRPr>
          </a:p>
          <a:p>
            <a:pPr marL="0" indent="0">
              <a:buNone/>
              <a:defRPr/>
            </a:pPr>
            <a:endParaRPr lang="es-CL" sz="2400" u="sng" dirty="0">
              <a:highlight>
                <a:srgbClr val="FFFF00"/>
              </a:highlight>
            </a:endParaRPr>
          </a:p>
          <a:p>
            <a:pPr marL="0" indent="0">
              <a:buNone/>
              <a:defRPr/>
            </a:pPr>
            <a:endParaRPr lang="es-CL" sz="2400" u="sng" dirty="0">
              <a:highlight>
                <a:srgbClr val="FFFF00"/>
              </a:highlight>
            </a:endParaRPr>
          </a:p>
          <a:p>
            <a:pPr marL="0" indent="0">
              <a:buNone/>
              <a:defRPr/>
            </a:pPr>
            <a:r>
              <a:rPr lang="es-CL" sz="2400" u="sng" dirty="0">
                <a:highlight>
                  <a:srgbClr val="FFFF00"/>
                </a:highlight>
              </a:rPr>
              <a:t>Vía a seguir frente a una infracción</a:t>
            </a:r>
          </a:p>
          <a:p>
            <a:pPr marL="0" indent="0">
              <a:buNone/>
              <a:defRPr/>
            </a:pPr>
            <a:endParaRPr lang="es-CL" sz="2400" dirty="0"/>
          </a:p>
          <a:p>
            <a:pPr marL="0" indent="0">
              <a:buNone/>
              <a:defRPr/>
            </a:pPr>
            <a:r>
              <a:rPr lang="es-CL" sz="2400" dirty="0"/>
              <a:t>- Se fiscaliza, SAG levanta Acta Denuncia Citación, a la Sección Jurídica del SAG, para Resolver la causa y emitir Sentencia.</a:t>
            </a:r>
          </a:p>
          <a:p>
            <a:pPr marL="0" indent="0">
              <a:buNone/>
              <a:defRPr/>
            </a:pPr>
            <a:endParaRPr lang="es-CL" sz="2400" dirty="0"/>
          </a:p>
          <a:p>
            <a:pPr marL="0" indent="0">
              <a:buNone/>
              <a:defRPr/>
            </a:pPr>
            <a:endParaRPr lang="es-CL" sz="2400" dirty="0"/>
          </a:p>
        </p:txBody>
      </p:sp>
      <p:sp>
        <p:nvSpPr>
          <p:cNvPr id="74756" name="Slide Number Placeholder 9"/>
          <p:cNvSpPr txBox="1">
            <a:spLocks noGrp="1"/>
          </p:cNvSpPr>
          <p:nvPr/>
        </p:nvSpPr>
        <p:spPr bwMode="auto">
          <a:xfrm>
            <a:off x="7707313" y="6527801"/>
            <a:ext cx="21336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1E75C347-6396-46BF-8AAB-32978737CC48}" type="slidenum">
              <a:rPr lang="en-US" altLang="es-CL" sz="10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40</a:t>
            </a:fld>
            <a:endParaRPr lang="en-US" altLang="es-CL" sz="1000">
              <a:solidFill>
                <a:srgbClr val="898989"/>
              </a:solidFill>
            </a:endParaRPr>
          </a:p>
        </p:txBody>
      </p:sp>
      <p:sp>
        <p:nvSpPr>
          <p:cNvPr id="31749" name="Footer Placeholder 10"/>
          <p:cNvSpPr txBox="1">
            <a:spLocks noGrp="1"/>
          </p:cNvSpPr>
          <p:nvPr/>
        </p:nvSpPr>
        <p:spPr bwMode="auto">
          <a:xfrm>
            <a:off x="1543050" y="6527801"/>
            <a:ext cx="2895600" cy="2460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>
              <a:defRPr/>
            </a:pPr>
            <a:r>
              <a:rPr lang="en-US" altLang="es-CL" sz="900">
                <a:solidFill>
                  <a:srgbClr val="898989"/>
                </a:solidFill>
                <a:latin typeface="+mj-lt"/>
              </a:rPr>
              <a:t>Gobierno de Chile | SAG REGIÓN DE VALPARAÍSO</a:t>
            </a:r>
          </a:p>
        </p:txBody>
      </p:sp>
    </p:spTree>
    <p:extLst>
      <p:ext uri="{BB962C8B-B14F-4D97-AF65-F5344CB8AC3E}">
        <p14:creationId xmlns:p14="http://schemas.microsoft.com/office/powerpoint/2010/main" val="37129137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7"/>
          <p:cNvSpPr>
            <a:spLocks noGrp="1"/>
          </p:cNvSpPr>
          <p:nvPr>
            <p:ph type="title" idx="4294967295"/>
          </p:nvPr>
        </p:nvSpPr>
        <p:spPr>
          <a:xfrm>
            <a:off x="1676401" y="152401"/>
            <a:ext cx="8164513" cy="6127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s-CL" altLang="es-CL" b="1" dirty="0">
                <a:latin typeface="+mj-lt"/>
                <a:cs typeface="Verdana" panose="020B0604030504040204" pitchFamily="34" charset="0"/>
              </a:rPr>
              <a:t>Normativa Sectorial</a:t>
            </a:r>
            <a:endParaRPr lang="es-ES_tradnl" altLang="es-CL" b="1" dirty="0">
              <a:solidFill>
                <a:srgbClr val="EF4144"/>
              </a:solidFill>
              <a:latin typeface="+mj-lt"/>
              <a:cs typeface="Verdana" panose="020B0604030504040204" pitchFamily="34" charset="0"/>
            </a:endParaRPr>
          </a:p>
        </p:txBody>
      </p:sp>
      <p:sp>
        <p:nvSpPr>
          <p:cNvPr id="119811" name="Content Placeholder 8"/>
          <p:cNvSpPr>
            <a:spLocks noGrp="1"/>
          </p:cNvSpPr>
          <p:nvPr>
            <p:ph idx="4294967295"/>
          </p:nvPr>
        </p:nvSpPr>
        <p:spPr>
          <a:xfrm>
            <a:off x="1676401" y="908050"/>
            <a:ext cx="8177213" cy="5329238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47500" lnSpcReduction="20000"/>
          </a:bodyPr>
          <a:lstStyle/>
          <a:p>
            <a:pPr marL="0" indent="0">
              <a:buNone/>
              <a:defRPr/>
            </a:pPr>
            <a:endParaRPr lang="es-CL" dirty="0"/>
          </a:p>
          <a:p>
            <a:pPr>
              <a:buFont typeface="Arial" panose="020B0604020202020204" pitchFamily="34" charset="0"/>
              <a:buNone/>
              <a:defRPr/>
            </a:pPr>
            <a:r>
              <a:rPr lang="es-CL" sz="2400" b="1" dirty="0"/>
              <a:t>D.L. N°3.557/1980				país</a:t>
            </a:r>
          </a:p>
          <a:p>
            <a:pPr>
              <a:buFont typeface="Arial" panose="020B0604020202020204" pitchFamily="34" charset="0"/>
              <a:buNone/>
              <a:defRPr/>
            </a:pPr>
            <a:endParaRPr lang="es-CL" sz="2400" b="1" dirty="0"/>
          </a:p>
          <a:p>
            <a:pPr marL="0" indent="0">
              <a:buNone/>
              <a:defRPr/>
            </a:pPr>
            <a:r>
              <a:rPr lang="es-CL" sz="2400" b="1" dirty="0"/>
              <a:t>Artículo 11°</a:t>
            </a:r>
          </a:p>
          <a:p>
            <a:pPr marL="0" indent="0">
              <a:buNone/>
              <a:defRPr/>
            </a:pPr>
            <a:endParaRPr lang="es-CL" sz="2400" b="1" dirty="0"/>
          </a:p>
          <a:p>
            <a:pPr marL="0" indent="0" algn="just">
              <a:buNone/>
              <a:defRPr/>
            </a:pPr>
            <a:r>
              <a:rPr lang="es-CL" sz="2400" dirty="0"/>
              <a:t>Los establecimientos industriales, fabriles, mineros y cualquier otra entidad que manipule productos susceptibles de contaminar la agricultura, deberán adoptar oportunamente las medidas técnicas y prácticas que sean procedentes a fin de evitar o impedir la contaminación.</a:t>
            </a:r>
          </a:p>
          <a:p>
            <a:pPr marL="0" indent="0" algn="just">
              <a:buNone/>
              <a:defRPr/>
            </a:pPr>
            <a:r>
              <a:rPr lang="es-CL" sz="2400" dirty="0"/>
              <a:t> </a:t>
            </a:r>
          </a:p>
          <a:p>
            <a:pPr>
              <a:buFont typeface="Arial" panose="020B0604020202020204" pitchFamily="34" charset="0"/>
              <a:buNone/>
              <a:defRPr/>
            </a:pPr>
            <a:endParaRPr lang="es-CL" sz="2400" b="1" dirty="0"/>
          </a:p>
          <a:p>
            <a:pPr>
              <a:buFont typeface="Arial" panose="020B0604020202020204" pitchFamily="34" charset="0"/>
              <a:buNone/>
              <a:defRPr/>
            </a:pPr>
            <a:endParaRPr lang="es-CL" sz="2400" b="1" dirty="0"/>
          </a:p>
          <a:p>
            <a:pPr>
              <a:buFont typeface="Arial" panose="020B0604020202020204" pitchFamily="34" charset="0"/>
              <a:buNone/>
              <a:defRPr/>
            </a:pPr>
            <a:endParaRPr lang="es-CL" sz="2400" b="1" dirty="0"/>
          </a:p>
          <a:p>
            <a:pPr>
              <a:buFont typeface="Arial" panose="020B0604020202020204" pitchFamily="34" charset="0"/>
              <a:buNone/>
              <a:defRPr/>
            </a:pPr>
            <a:endParaRPr lang="es-CL" sz="2400" b="1" dirty="0"/>
          </a:p>
          <a:p>
            <a:pPr>
              <a:buFont typeface="Arial" panose="020B0604020202020204" pitchFamily="34" charset="0"/>
              <a:buNone/>
              <a:defRPr/>
            </a:pPr>
            <a:endParaRPr lang="es-CL" sz="2400" b="1" dirty="0"/>
          </a:p>
          <a:p>
            <a:pPr>
              <a:buFont typeface="Arial" panose="020B0604020202020204" pitchFamily="34" charset="0"/>
              <a:buNone/>
              <a:defRPr/>
            </a:pPr>
            <a:endParaRPr lang="es-CL" sz="2400" b="1" dirty="0"/>
          </a:p>
          <a:p>
            <a:pPr>
              <a:buFont typeface="Arial" panose="020B0604020202020204" pitchFamily="34" charset="0"/>
              <a:buNone/>
              <a:defRPr/>
            </a:pPr>
            <a:endParaRPr lang="es-CL" sz="2400" b="1" dirty="0"/>
          </a:p>
          <a:p>
            <a:pPr>
              <a:buFont typeface="Arial" panose="020B0604020202020204" pitchFamily="34" charset="0"/>
              <a:buNone/>
              <a:defRPr/>
            </a:pPr>
            <a:endParaRPr lang="es-CL" sz="2400" b="1" dirty="0"/>
          </a:p>
          <a:p>
            <a:pPr>
              <a:buFont typeface="Arial" panose="020B0604020202020204" pitchFamily="34" charset="0"/>
              <a:buNone/>
              <a:defRPr/>
            </a:pPr>
            <a:r>
              <a:rPr lang="es-CL" sz="2400" b="1" dirty="0"/>
              <a:t>Circular 353/2001 “plenamente vigente”…….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es-CL" dirty="0"/>
              <a:t/>
            </a:r>
            <a:br>
              <a:rPr lang="es-CL" dirty="0"/>
            </a:br>
            <a:r>
              <a:rPr lang="es-CL" dirty="0"/>
              <a:t/>
            </a:r>
            <a:br>
              <a:rPr lang="es-CL" dirty="0"/>
            </a:br>
            <a:endParaRPr lang="es-CL" b="1" dirty="0"/>
          </a:p>
          <a:p>
            <a:pPr>
              <a:buFont typeface="Wingdings" panose="05000000000000000000" pitchFamily="2" charset="2"/>
              <a:buChar char="ü"/>
              <a:defRPr/>
            </a:pPr>
            <a:endParaRPr lang="es-CL" b="1" dirty="0"/>
          </a:p>
          <a:p>
            <a:pPr marL="0" indent="0">
              <a:buNone/>
              <a:defRPr/>
            </a:pPr>
            <a:r>
              <a:rPr lang="es-CL" b="1" dirty="0"/>
              <a:t>        		</a:t>
            </a:r>
            <a:endParaRPr lang="es-ES_tradnl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75780" name="Slide Number Placeholder 9"/>
          <p:cNvSpPr txBox="1">
            <a:spLocks noGrp="1"/>
          </p:cNvSpPr>
          <p:nvPr/>
        </p:nvSpPr>
        <p:spPr bwMode="auto">
          <a:xfrm>
            <a:off x="7707313" y="6527801"/>
            <a:ext cx="21336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6F728767-4F5A-4E64-9ADE-DCFA0D7186D8}" type="slidenum">
              <a:rPr lang="en-US" altLang="es-CL" sz="10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41</a:t>
            </a:fld>
            <a:endParaRPr lang="en-US" altLang="es-CL" sz="1000">
              <a:solidFill>
                <a:srgbClr val="898989"/>
              </a:solidFill>
            </a:endParaRPr>
          </a:p>
        </p:txBody>
      </p:sp>
      <p:sp>
        <p:nvSpPr>
          <p:cNvPr id="31749" name="Footer Placeholder 10"/>
          <p:cNvSpPr txBox="1">
            <a:spLocks noGrp="1"/>
          </p:cNvSpPr>
          <p:nvPr/>
        </p:nvSpPr>
        <p:spPr bwMode="auto">
          <a:xfrm>
            <a:off x="1543050" y="6527801"/>
            <a:ext cx="2895600" cy="2460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>
              <a:defRPr/>
            </a:pPr>
            <a:r>
              <a:rPr lang="en-US" altLang="es-CL" sz="900">
                <a:solidFill>
                  <a:srgbClr val="898989"/>
                </a:solidFill>
                <a:latin typeface="+mj-lt"/>
              </a:rPr>
              <a:t>Gobierno de Chile | SAG REGIÓN DE VALPARAÍSO</a:t>
            </a:r>
          </a:p>
        </p:txBody>
      </p:sp>
    </p:spTree>
    <p:extLst>
      <p:ext uri="{BB962C8B-B14F-4D97-AF65-F5344CB8AC3E}">
        <p14:creationId xmlns:p14="http://schemas.microsoft.com/office/powerpoint/2010/main" val="34098217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n-US" smtClean="0">
                <a:latin typeface="Verdana" panose="020B0604030504040204" pitchFamily="34" charset="0"/>
                <a:ea typeface="ヒラギノ角ゴ Pro W3"/>
                <a:cs typeface="Verdana" panose="020B0604030504040204" pitchFamily="34" charset="0"/>
              </a:rPr>
              <a:t>DECRETO LEY 3557</a:t>
            </a:r>
            <a:endParaRPr lang="en-US" altLang="en-US" smtClean="0">
              <a:latin typeface="Verdana" panose="020B0604030504040204" pitchFamily="34" charset="0"/>
              <a:ea typeface="ヒラギノ角ゴ Pro W3"/>
              <a:cs typeface="Verdana" panose="020B060403050404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s-ES" sz="3200" dirty="0"/>
              <a:t>TITULO IV </a:t>
            </a:r>
          </a:p>
          <a:p>
            <a:pPr marL="0" indent="0">
              <a:buNone/>
              <a:defRPr/>
            </a:pPr>
            <a:r>
              <a:rPr lang="es-ES" sz="3200" dirty="0"/>
              <a:t>Del Procedimiento y Sanciones Artículo 42.</a:t>
            </a:r>
          </a:p>
          <a:p>
            <a:pPr>
              <a:defRPr/>
            </a:pPr>
            <a:endParaRPr lang="es-ES" sz="3200" dirty="0"/>
          </a:p>
          <a:p>
            <a:pPr>
              <a:defRPr/>
            </a:pPr>
            <a:endParaRPr lang="es-ES" sz="3200" dirty="0"/>
          </a:p>
          <a:p>
            <a:pPr>
              <a:defRPr/>
            </a:pPr>
            <a:r>
              <a:rPr lang="es-ES" sz="3200" dirty="0"/>
              <a:t>multa de hasta 75 unidades tributarias mensuales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6804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1 Título"/>
          <p:cNvSpPr>
            <a:spLocks noGrp="1"/>
          </p:cNvSpPr>
          <p:nvPr>
            <p:ph type="title"/>
          </p:nvPr>
        </p:nvSpPr>
        <p:spPr>
          <a:xfrm>
            <a:off x="1524001" y="225425"/>
            <a:ext cx="8164513" cy="1143000"/>
          </a:xfrm>
        </p:spPr>
        <p:txBody>
          <a:bodyPr/>
          <a:lstStyle/>
          <a:p>
            <a:r>
              <a:rPr lang="es-CL" altLang="es-CL" smtClean="0">
                <a:latin typeface="Verdana" panose="020B0604030504040204" pitchFamily="34" charset="0"/>
                <a:ea typeface="ヒラギノ角ゴ Pro W3"/>
                <a:cs typeface="Verdana" panose="020B0604030504040204" pitchFamily="34" charset="0"/>
              </a:rPr>
              <a:t>OTROS CASOS: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s-CL" sz="3200" dirty="0"/>
              <a:t>¿Qué pasa cuándo están quemando basura doméstica en lugares rurales?</a:t>
            </a:r>
          </a:p>
          <a:p>
            <a:pPr marL="0" indent="0">
              <a:buNone/>
              <a:defRPr/>
            </a:pPr>
            <a:endParaRPr lang="es-CL" sz="3200" dirty="0"/>
          </a:p>
          <a:p>
            <a:pPr>
              <a:defRPr/>
            </a:pPr>
            <a:r>
              <a:rPr lang="es-CL" sz="3200" dirty="0"/>
              <a:t>Actúa Carabineros de Chile, por posible riesgo de incendio.</a:t>
            </a:r>
          </a:p>
          <a:p>
            <a:pPr>
              <a:buFont typeface="Arial" panose="020B0604020202020204" pitchFamily="34" charset="0"/>
              <a:buNone/>
              <a:defRPr/>
            </a:pPr>
            <a:endParaRPr lang="es-CL" sz="3200" dirty="0"/>
          </a:p>
          <a:p>
            <a:pPr>
              <a:defRPr/>
            </a:pPr>
            <a:r>
              <a:rPr lang="es-CL" sz="3200" dirty="0"/>
              <a:t>Debe apagar el fuego</a:t>
            </a:r>
          </a:p>
          <a:p>
            <a:pPr>
              <a:defRPr/>
            </a:pPr>
            <a:endParaRPr lang="es-CL" sz="3200" dirty="0"/>
          </a:p>
        </p:txBody>
      </p:sp>
    </p:spTree>
    <p:extLst>
      <p:ext uri="{BB962C8B-B14F-4D97-AF65-F5344CB8AC3E}">
        <p14:creationId xmlns:p14="http://schemas.microsoft.com/office/powerpoint/2010/main" val="1498943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1" name="Marcador de contenido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63750" y="1477963"/>
            <a:ext cx="8135938" cy="4525962"/>
          </a:xfrm>
        </p:spPr>
      </p:pic>
      <p:sp>
        <p:nvSpPr>
          <p:cNvPr id="4" name="Elipse 3"/>
          <p:cNvSpPr/>
          <p:nvPr/>
        </p:nvSpPr>
        <p:spPr>
          <a:xfrm>
            <a:off x="2782888" y="1565276"/>
            <a:ext cx="8604250" cy="2176463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5" name="Marcador de contenido 9">
            <a:extLst>
              <a:ext uri="{FF2B5EF4-FFF2-40B4-BE49-F238E27FC236}">
                <a16:creationId xmlns:a16="http://schemas.microsoft.com/office/drawing/2014/main" id="{1B180535-B4D0-604E-BDF3-8600D16F57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788" y="1240946"/>
            <a:ext cx="744773" cy="19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6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ítulo 1"/>
          <p:cNvSpPr>
            <a:spLocks noGrp="1"/>
          </p:cNvSpPr>
          <p:nvPr>
            <p:ph type="title"/>
          </p:nvPr>
        </p:nvSpPr>
        <p:spPr>
          <a:xfrm>
            <a:off x="726391" y="808266"/>
            <a:ext cx="10080477" cy="588281"/>
          </a:xfrm>
        </p:spPr>
        <p:txBody>
          <a:bodyPr>
            <a:noAutofit/>
          </a:bodyPr>
          <a:lstStyle/>
          <a:p>
            <a:r>
              <a:rPr lang="es-ES" altLang="en-US" sz="3200" dirty="0" smtClean="0">
                <a:latin typeface="Verdana" panose="020B0604030504040204" pitchFamily="34" charset="0"/>
                <a:ea typeface="ヒラギノ角ゴ Pro W3"/>
                <a:cs typeface="Verdana" panose="020B0604030504040204" pitchFamily="34" charset="0"/>
              </a:rPr>
              <a:t>PLAN DE PREVENCIÓN Y DESCONTAMINACIÓN ATMOSFÉRICA PARA LAS COMUNAS DE CONCÓN, QUINTERO Y PUCHUNCAVÍ</a:t>
            </a:r>
            <a:endParaRPr lang="en-US" altLang="en-US" sz="3200" dirty="0" smtClean="0">
              <a:latin typeface="Verdana" panose="020B0604030504040204" pitchFamily="34" charset="0"/>
              <a:ea typeface="ヒラギノ角ゴ Pro W3"/>
              <a:cs typeface="Verdana" panose="020B0604030504040204" pitchFamily="34" charset="0"/>
            </a:endParaRPr>
          </a:p>
        </p:txBody>
      </p:sp>
      <p:pic>
        <p:nvPicPr>
          <p:cNvPr id="79875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15" t="24403" r="15344" b="4977"/>
          <a:stretch>
            <a:fillRect/>
          </a:stretch>
        </p:blipFill>
        <p:spPr>
          <a:xfrm>
            <a:off x="1657883" y="1959093"/>
            <a:ext cx="9853301" cy="4522671"/>
          </a:xfrm>
        </p:spPr>
      </p:pic>
    </p:spTree>
    <p:extLst>
      <p:ext uri="{BB962C8B-B14F-4D97-AF65-F5344CB8AC3E}">
        <p14:creationId xmlns:p14="http://schemas.microsoft.com/office/powerpoint/2010/main" val="347859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ítulo 1"/>
          <p:cNvSpPr>
            <a:spLocks noGrp="1"/>
          </p:cNvSpPr>
          <p:nvPr>
            <p:ph type="title"/>
          </p:nvPr>
        </p:nvSpPr>
        <p:spPr>
          <a:xfrm>
            <a:off x="667284" y="57877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s-ES" altLang="en-US" dirty="0" smtClean="0">
                <a:latin typeface="Verdana" panose="020B0604030504040204" pitchFamily="34" charset="0"/>
                <a:ea typeface="ヒラギノ角ゴ Pro W3"/>
                <a:cs typeface="Verdana" panose="020B0604030504040204" pitchFamily="34" charset="0"/>
              </a:rPr>
              <a:t>CAPÍTULO VI: CONTROL DE EMISIONES ASOCIADAS A LAS QUEMAS AGRÍCOLAS, FORESTALES Y CALEFACCIÓN DOMICILIARIA</a:t>
            </a:r>
            <a:endParaRPr lang="en-US" altLang="en-US" dirty="0" smtClean="0">
              <a:latin typeface="Verdana" panose="020B0604030504040204" pitchFamily="34" charset="0"/>
              <a:ea typeface="ヒラギノ角ゴ Pro W3"/>
              <a:cs typeface="Verdana" panose="020B0604030504040204" pitchFamily="34" charset="0"/>
            </a:endParaRPr>
          </a:p>
        </p:txBody>
      </p:sp>
      <p:sp>
        <p:nvSpPr>
          <p:cNvPr id="80899" name="Marcador de contenido 2"/>
          <p:cNvSpPr>
            <a:spLocks noGrp="1"/>
          </p:cNvSpPr>
          <p:nvPr>
            <p:ph idx="1"/>
          </p:nvPr>
        </p:nvSpPr>
        <p:spPr>
          <a:xfrm>
            <a:off x="761288" y="2765663"/>
            <a:ext cx="10515600" cy="4351338"/>
          </a:xfrm>
        </p:spPr>
        <p:txBody>
          <a:bodyPr/>
          <a:lstStyle/>
          <a:p>
            <a:r>
              <a:rPr lang="es-ES" altLang="en-US" sz="2400" dirty="0">
                <a:solidFill>
                  <a:srgbClr val="0070C0"/>
                </a:solidFill>
                <a:ea typeface="ヒラギノ角ゴ Pro W3"/>
                <a:cs typeface="ヒラギノ角ゴ Pro W3"/>
              </a:rPr>
              <a:t>Artículo 39. </a:t>
            </a:r>
            <a:r>
              <a:rPr lang="es-ES" altLang="en-US" sz="2400" dirty="0">
                <a:ea typeface="ヒラギノ角ゴ Pro W3"/>
                <a:cs typeface="ヒラギノ角ゴ Pro W3"/>
              </a:rPr>
              <a:t>Desde la publicación del presente decreto, </a:t>
            </a:r>
            <a:r>
              <a:rPr lang="es-ES" altLang="en-US" sz="2400" dirty="0">
                <a:solidFill>
                  <a:srgbClr val="FF0000"/>
                </a:solidFill>
                <a:ea typeface="ヒラギノ角ゴ Pro W3"/>
                <a:cs typeface="ヒラギノ角ゴ Pro W3"/>
              </a:rPr>
              <a:t>se prohíbe en toda la zona sujeta al plan el uso de fuego para la combustión </a:t>
            </a:r>
            <a:r>
              <a:rPr lang="es-ES" altLang="en-US" sz="2400" dirty="0">
                <a:ea typeface="ヒラギノ角ゴ Pro W3"/>
                <a:cs typeface="ヒラギノ角ゴ Pro W3"/>
              </a:rPr>
              <a:t>abierta de rastrojos, hojas secas y de cualquier residuo de origen vegetal o forestal, residuos agroindustriales, urbanos, domiciliarios, u otros de cualquier naturaleza.</a:t>
            </a:r>
          </a:p>
          <a:p>
            <a:endParaRPr lang="es-ES" altLang="en-US" sz="2400" dirty="0">
              <a:ea typeface="ヒラギノ角ゴ Pro W3"/>
              <a:cs typeface="ヒラギノ角ゴ Pro W3"/>
            </a:endParaRPr>
          </a:p>
          <a:p>
            <a:r>
              <a:rPr lang="es-ES" altLang="en-US" sz="2400" dirty="0">
                <a:ea typeface="ヒラギノ角ゴ Pro W3"/>
                <a:cs typeface="ヒラギノ角ゴ Pro W3"/>
              </a:rPr>
              <a:t>la Corporación Nacional Forestal podrá, mediante resolución fundada, autorizar quemas de rastrojos, hojas secas y de cualquier otro residuo de origen vegetal o forestal, con la finalidad de prevenir incendios forestales.</a:t>
            </a:r>
            <a:endParaRPr lang="en-US" altLang="en-US" sz="2400" dirty="0"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21172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ítulo 1"/>
          <p:cNvSpPr>
            <a:spLocks noGrp="1"/>
          </p:cNvSpPr>
          <p:nvPr>
            <p:ph type="title"/>
          </p:nvPr>
        </p:nvSpPr>
        <p:spPr>
          <a:xfrm>
            <a:off x="1676401" y="96838"/>
            <a:ext cx="8164513" cy="1143000"/>
          </a:xfrm>
        </p:spPr>
        <p:txBody>
          <a:bodyPr/>
          <a:lstStyle/>
          <a:p>
            <a:r>
              <a:rPr lang="es-ES" altLang="en-US" sz="2800">
                <a:latin typeface="Verdana" panose="020B0604030504040204" pitchFamily="34" charset="0"/>
                <a:ea typeface="ヒラギノ角ゴ Pro W3"/>
                <a:cs typeface="Verdana" panose="020B0604030504040204" pitchFamily="34" charset="0"/>
              </a:rPr>
              <a:t>Artículo 40. La fiscalización</a:t>
            </a:r>
            <a:endParaRPr lang="en-US" altLang="en-US" sz="2800">
              <a:latin typeface="Verdana" panose="020B0604030504040204" pitchFamily="34" charset="0"/>
              <a:ea typeface="ヒラギノ角ゴ Pro W3"/>
              <a:cs typeface="Verdana" panose="020B0604030504040204" pitchFamily="34" charset="0"/>
            </a:endParaRPr>
          </a:p>
        </p:txBody>
      </p:sp>
      <p:sp>
        <p:nvSpPr>
          <p:cNvPr id="8192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altLang="en-US" sz="2400">
                <a:ea typeface="ヒラギノ角ゴ Pro W3"/>
                <a:cs typeface="ヒラギノ角ゴ Pro W3"/>
              </a:rPr>
              <a:t>Artículo 40. La fiscalización de estas medidas corresponderá a la </a:t>
            </a:r>
            <a:r>
              <a:rPr lang="es-ES" altLang="en-US" sz="2400">
                <a:solidFill>
                  <a:srgbClr val="00B050"/>
                </a:solidFill>
                <a:ea typeface="ヒラギノ角ゴ Pro W3"/>
                <a:cs typeface="ヒラギノ角ゴ Pro W3"/>
              </a:rPr>
              <a:t>Corporación Nacional Forestal</a:t>
            </a:r>
            <a:r>
              <a:rPr lang="es-ES" altLang="en-US" sz="2400">
                <a:ea typeface="ヒラギノ角ゴ Pro W3"/>
                <a:cs typeface="ヒラギノ角ゴ Pro W3"/>
              </a:rPr>
              <a:t>, o la entidad que la reemplace, al </a:t>
            </a:r>
            <a:r>
              <a:rPr lang="es-ES" altLang="en-US" sz="2400">
                <a:solidFill>
                  <a:srgbClr val="00B050"/>
                </a:solidFill>
                <a:ea typeface="ヒラギノ角ゴ Pro W3"/>
                <a:cs typeface="ヒラギノ角ゴ Pro W3"/>
              </a:rPr>
              <a:t>Servicio Agrícola y Ganadero</a:t>
            </a:r>
            <a:r>
              <a:rPr lang="es-ES" altLang="en-US" sz="2400">
                <a:ea typeface="ヒラギノ角ゴ Pro W3"/>
                <a:cs typeface="ヒラギノ角ゴ Pro W3"/>
              </a:rPr>
              <a:t> y a </a:t>
            </a:r>
            <a:r>
              <a:rPr lang="es-ES" altLang="en-US" sz="2400">
                <a:solidFill>
                  <a:srgbClr val="00B050"/>
                </a:solidFill>
                <a:ea typeface="ヒラギノ角ゴ Pro W3"/>
                <a:cs typeface="ヒラギノ角ゴ Pro W3"/>
              </a:rPr>
              <a:t>Carabineros de Chile</a:t>
            </a:r>
            <a:r>
              <a:rPr lang="es-ES" altLang="en-US" sz="2400">
                <a:ea typeface="ヒラギノ角ゴ Pro W3"/>
                <a:cs typeface="ヒラギノ角ゴ Pro W3"/>
              </a:rPr>
              <a:t>, en el ámbito de sus competencias, según lo establece el D.S. N°276, de 1980, del Ministerio de Agricultura. Adicionalmente, la fiscalización corresponderá a Carabineros de Chile, cuando las quemas se efectúen en la vía pública o en los recintos domiciliarios, conforme lo dispone el D.S. N°144, de 1961, del Ministerio de Salud. Las sanciones asociadas al incumplimiento de esta medida estarán sujetas a la respectiva regulación sectorial</a:t>
            </a:r>
            <a:endParaRPr lang="en-US" altLang="en-US" sz="2400"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43644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n-US" smtClean="0">
                <a:latin typeface="Verdana" panose="020B0604030504040204" pitchFamily="34" charset="0"/>
                <a:ea typeface="ヒラギノ角ゴ Pro W3"/>
                <a:cs typeface="Verdana" panose="020B0604030504040204" pitchFamily="34" charset="0"/>
              </a:rPr>
              <a:t>Luego….</a:t>
            </a:r>
            <a:endParaRPr lang="en-US" altLang="en-US" smtClean="0">
              <a:latin typeface="Verdana" panose="020B0604030504040204" pitchFamily="34" charset="0"/>
              <a:ea typeface="ヒラギノ角ゴ Pro W3"/>
              <a:cs typeface="Verdana" panose="020B0604030504040204" pitchFamily="34" charset="0"/>
            </a:endParaRPr>
          </a:p>
        </p:txBody>
      </p:sp>
      <p:sp>
        <p:nvSpPr>
          <p:cNvPr id="82947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altLang="en-US" sz="3600">
                <a:ea typeface="ヒラギノ角ゴ Pro W3"/>
                <a:cs typeface="ヒラギノ角ゴ Pro W3"/>
              </a:rPr>
              <a:t>Están </a:t>
            </a:r>
            <a:r>
              <a:rPr lang="es-ES" altLang="en-US" sz="3600">
                <a:solidFill>
                  <a:srgbClr val="FF0000"/>
                </a:solidFill>
                <a:ea typeface="ヒラギノ角ゴ Pro W3"/>
                <a:cs typeface="ヒラギノ角ゴ Pro W3"/>
              </a:rPr>
              <a:t>totalmente prohibidas las quemas agrícolas</a:t>
            </a:r>
            <a:r>
              <a:rPr lang="es-ES" altLang="en-US" sz="3600">
                <a:ea typeface="ヒラギノ角ゴ Pro W3"/>
                <a:cs typeface="ヒラギノ角ゴ Pro W3"/>
              </a:rPr>
              <a:t> y de otra naturaleza, en toda la región hasta el 31 de mayo de 2025.</a:t>
            </a:r>
            <a:endParaRPr lang="en-US" altLang="en-US" sz="3600">
              <a:ea typeface="ヒラギノ角ゴ Pro W3"/>
              <a:cs typeface="ヒラギノ角ゴ Pro W3"/>
            </a:endParaRP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998123F5-56A7-E477-392E-A247C96BE9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3078" y="5556862"/>
            <a:ext cx="882807" cy="1101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58266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264C81-0AA9-1B48-B320-E4AE17F3ED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11875" y="1211753"/>
            <a:ext cx="6968247" cy="1494377"/>
          </a:xfrm>
        </p:spPr>
        <p:txBody>
          <a:bodyPr>
            <a:normAutofit/>
          </a:bodyPr>
          <a:lstStyle/>
          <a:p>
            <a:r>
              <a:rPr lang="es-CL" sz="5400" b="1" spc="3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MUCHAS GRACIAS</a:t>
            </a:r>
            <a:br>
              <a:rPr lang="es-CL" sz="5400" b="1" spc="3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CL" sz="2000" b="1" spc="3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Protección Recursos Naturales Renovables</a:t>
            </a:r>
            <a:endParaRPr lang="es-CL" sz="2000" b="1" spc="3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02EE8D1-CE16-0740-B3E3-05A75A8065D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11876" y="2984156"/>
            <a:ext cx="6968247" cy="444844"/>
          </a:xfrm>
        </p:spPr>
        <p:txBody>
          <a:bodyPr/>
          <a:lstStyle/>
          <a:p>
            <a:r>
              <a:rPr lang="es-CL" b="1" spc="16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Región de Valparaíso</a:t>
            </a:r>
            <a:endParaRPr lang="es-CL" b="1" spc="16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s-CL" b="1" spc="16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Marcador de contenido 9">
            <a:extLst>
              <a:ext uri="{FF2B5EF4-FFF2-40B4-BE49-F238E27FC236}">
                <a16:creationId xmlns:a16="http://schemas.microsoft.com/office/drawing/2014/main" id="{EE05CAB0-4B0E-5144-9414-BDD64B06CF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8405" y="833770"/>
            <a:ext cx="744773" cy="199913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D8E2D8C5-C4A8-A04C-9D05-F4D4A31172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8912" y="4566677"/>
            <a:ext cx="1734175" cy="1574632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9D6F454E-162F-A1BC-81C7-A4457DBA1DFD}"/>
              </a:ext>
            </a:extLst>
          </p:cNvPr>
          <p:cNvSpPr txBox="1"/>
          <p:nvPr/>
        </p:nvSpPr>
        <p:spPr>
          <a:xfrm>
            <a:off x="1487606" y="122830"/>
            <a:ext cx="9758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pc="600" dirty="0">
                <a:solidFill>
                  <a:srgbClr val="2F5597"/>
                </a:solidFill>
                <a:latin typeface="+mj-lt"/>
              </a:rPr>
              <a:t>SERVICIO AGRÍCOLA Y GANADERO</a:t>
            </a:r>
          </a:p>
        </p:txBody>
      </p:sp>
      <p:pic>
        <p:nvPicPr>
          <p:cNvPr id="7" name="Marcador de contenido 16">
            <a:extLst>
              <a:ext uri="{FF2B5EF4-FFF2-40B4-BE49-F238E27FC236}">
                <a16:creationId xmlns:a16="http://schemas.microsoft.com/office/drawing/2014/main" id="{ED8E2AF7-AB3C-B87A-E71D-DFC17861F8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59260" y="5695105"/>
            <a:ext cx="508197" cy="971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1528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n-US" smtClean="0">
                <a:latin typeface="Verdana" panose="020B0604030504040204" pitchFamily="34" charset="0"/>
                <a:ea typeface="ヒラギノ角ゴ Pro W3"/>
                <a:cs typeface="Verdana" panose="020B0604030504040204" pitchFamily="34" charset="0"/>
              </a:rPr>
              <a:t>TERRENOS DE APTITUD PREFERENTEMENTE FORESTAL</a:t>
            </a:r>
            <a:endParaRPr lang="en-US" altLang="en-US" smtClean="0">
              <a:latin typeface="Verdana" panose="020B0604030504040204" pitchFamily="34" charset="0"/>
              <a:ea typeface="ヒラギノ角ゴ Pro W3"/>
              <a:cs typeface="Verdana" panose="020B060403050404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s-ES" dirty="0"/>
              <a:t>Artículo 2º. </a:t>
            </a:r>
            <a:r>
              <a:rPr lang="en-US" dirty="0"/>
              <a:t>DECRETO LEY Nº 701, DE 1974 </a:t>
            </a:r>
          </a:p>
          <a:p>
            <a:pPr>
              <a:defRPr/>
            </a:pPr>
            <a:endParaRPr lang="en-US" dirty="0"/>
          </a:p>
          <a:p>
            <a:pPr marL="0" indent="0">
              <a:buNone/>
              <a:defRPr/>
            </a:pPr>
            <a:r>
              <a:rPr lang="es-ES" dirty="0"/>
              <a:t>Para los efectos de este decreto ley se entenderá por: TERRENOS DE APTITUD PREFERENTEMENTE FORESTAL: Todos aquellos terrenos que por las condiciones de clima y suelo </a:t>
            </a:r>
            <a:r>
              <a:rPr lang="es-ES" dirty="0">
                <a:solidFill>
                  <a:srgbClr val="FF0000"/>
                </a:solidFill>
              </a:rPr>
              <a:t>no deban ararse en forma permanente</a:t>
            </a:r>
            <a:r>
              <a:rPr lang="es-ES" dirty="0"/>
              <a:t>, estén cubiertos o no de vegetación, excluyendo los que sin sufrir degradación puedan ser utilizados en agricultura, fruticultura o ganadería intensiva.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14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7"/>
          <p:cNvSpPr>
            <a:spLocks noGrp="1"/>
          </p:cNvSpPr>
          <p:nvPr>
            <p:ph type="title" idx="4294967295"/>
          </p:nvPr>
        </p:nvSpPr>
        <p:spPr>
          <a:xfrm>
            <a:off x="1676401" y="420688"/>
            <a:ext cx="8164513" cy="1547812"/>
          </a:xfrm>
        </p:spPr>
        <p:txBody>
          <a:bodyPr/>
          <a:lstStyle/>
          <a:p>
            <a:pPr eaLnBrk="1" hangingPunct="1">
              <a:defRPr/>
            </a:pPr>
            <a:r>
              <a:rPr lang="es-CL" altLang="es-CL" sz="4000" b="1" dirty="0">
                <a:cs typeface="Verdana" panose="020B0604030504040204" pitchFamily="34" charset="0"/>
              </a:rPr>
              <a:t>Normativa  en Control de Quema</a:t>
            </a:r>
            <a:endParaRPr lang="es-ES_tradnl" altLang="es-CL" sz="4000" b="1" dirty="0">
              <a:solidFill>
                <a:srgbClr val="EF4144"/>
              </a:solidFill>
              <a:cs typeface="Verdana" panose="020B0604030504040204" pitchFamily="34" charset="0"/>
            </a:endParaRPr>
          </a:p>
        </p:txBody>
      </p:sp>
      <p:sp>
        <p:nvSpPr>
          <p:cNvPr id="119811" name="Content Placeholder 8"/>
          <p:cNvSpPr>
            <a:spLocks noGrp="1"/>
          </p:cNvSpPr>
          <p:nvPr>
            <p:ph idx="4294967295"/>
          </p:nvPr>
        </p:nvSpPr>
        <p:spPr>
          <a:xfrm>
            <a:off x="1704976" y="1700214"/>
            <a:ext cx="8177213" cy="4321175"/>
          </a:xfrm>
          <a:solidFill>
            <a:schemeClr val="accent5">
              <a:lumMod val="20000"/>
              <a:lumOff val="80000"/>
            </a:schemeClr>
          </a:solidFill>
          <a:extLst/>
        </p:spPr>
        <p:txBody>
          <a:bodyPr>
            <a:normAutofit fontScale="85000" lnSpcReduction="20000"/>
          </a:bodyPr>
          <a:lstStyle/>
          <a:p>
            <a:pPr marL="0" indent="0">
              <a:buNone/>
              <a:defRPr/>
            </a:pPr>
            <a:endParaRPr lang="es-CL" dirty="0"/>
          </a:p>
          <a:p>
            <a:pPr>
              <a:buFont typeface="Arial" panose="020B0604020202020204" pitchFamily="34" charset="0"/>
              <a:buNone/>
              <a:defRPr/>
            </a:pPr>
            <a:r>
              <a:rPr lang="es-CL" sz="4000" b="1" dirty="0"/>
              <a:t>D.S. N°276/1980					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es-CL" sz="4000" b="1" dirty="0"/>
              <a:t>D.S. N°100/1990   Artículo 2°	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es-CL" sz="4000" b="1" dirty="0"/>
              <a:t>D.L. N°3.557/1980		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es-CL" sz="4000" b="1" dirty="0"/>
              <a:t>Ley 20.283, sobre  Recuperación del Bosque Nativo y Fomento Forestal</a:t>
            </a:r>
            <a:r>
              <a:rPr lang="es-CL" sz="4000" dirty="0"/>
              <a:t/>
            </a:r>
            <a:br>
              <a:rPr lang="es-CL" sz="4000" dirty="0"/>
            </a:br>
            <a:r>
              <a:rPr lang="es-CL" sz="4000" dirty="0"/>
              <a:t/>
            </a:r>
            <a:br>
              <a:rPr lang="es-CL" sz="4000" dirty="0"/>
            </a:br>
            <a:endParaRPr lang="es-CL" sz="4000" b="1" dirty="0"/>
          </a:p>
          <a:p>
            <a:pPr>
              <a:buFont typeface="Wingdings" panose="05000000000000000000" pitchFamily="2" charset="2"/>
              <a:buChar char="ü"/>
              <a:defRPr/>
            </a:pPr>
            <a:endParaRPr lang="es-CL" b="1" dirty="0"/>
          </a:p>
          <a:p>
            <a:pPr marL="0" indent="0">
              <a:buNone/>
              <a:defRPr/>
            </a:pPr>
            <a:r>
              <a:rPr lang="es-CL" b="1" dirty="0"/>
              <a:t>        		</a:t>
            </a:r>
            <a:endParaRPr lang="es-ES_tradnl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9940" name="Slide Number Placeholder 9"/>
          <p:cNvSpPr txBox="1">
            <a:spLocks noGrp="1"/>
          </p:cNvSpPr>
          <p:nvPr/>
        </p:nvSpPr>
        <p:spPr bwMode="auto">
          <a:xfrm>
            <a:off x="7707313" y="6527801"/>
            <a:ext cx="21336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1FFF6124-CEE3-4B80-B9D5-D8BC9170793C}" type="slidenum">
              <a:rPr lang="en-US" altLang="es-CL" sz="10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en-US" altLang="es-CL" sz="1000">
              <a:solidFill>
                <a:srgbClr val="898989"/>
              </a:solidFill>
            </a:endParaRPr>
          </a:p>
        </p:txBody>
      </p:sp>
      <p:sp>
        <p:nvSpPr>
          <p:cNvPr id="31749" name="Footer Placeholder 10"/>
          <p:cNvSpPr txBox="1">
            <a:spLocks noGrp="1"/>
          </p:cNvSpPr>
          <p:nvPr/>
        </p:nvSpPr>
        <p:spPr bwMode="auto">
          <a:xfrm>
            <a:off x="1543050" y="6527801"/>
            <a:ext cx="2895600" cy="2460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>
              <a:defRPr/>
            </a:pPr>
            <a:r>
              <a:rPr lang="en-US" altLang="es-CL" sz="900">
                <a:solidFill>
                  <a:srgbClr val="898989"/>
                </a:solidFill>
                <a:latin typeface="+mj-lt"/>
              </a:rPr>
              <a:t>Gobierno de Chile | SAG REGIÓN DE VALPARAÍSO</a:t>
            </a:r>
          </a:p>
        </p:txBody>
      </p:sp>
    </p:spTree>
    <p:extLst>
      <p:ext uri="{BB962C8B-B14F-4D97-AF65-F5344CB8AC3E}">
        <p14:creationId xmlns:p14="http://schemas.microsoft.com/office/powerpoint/2010/main" val="19993499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7"/>
          <p:cNvSpPr>
            <a:spLocks noGrp="1"/>
          </p:cNvSpPr>
          <p:nvPr>
            <p:ph type="title" idx="4294967295"/>
          </p:nvPr>
        </p:nvSpPr>
        <p:spPr>
          <a:xfrm>
            <a:off x="1676401" y="152401"/>
            <a:ext cx="8164513" cy="6127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s-CL" altLang="es-CL" b="1" dirty="0">
                <a:cs typeface="Verdana" panose="020B0604030504040204" pitchFamily="34" charset="0"/>
              </a:rPr>
              <a:t>De qué se tratan estas normas?</a:t>
            </a:r>
            <a:endParaRPr lang="es-ES_tradnl" altLang="es-CL" b="1" dirty="0">
              <a:solidFill>
                <a:srgbClr val="EF4144"/>
              </a:solidFill>
              <a:latin typeface="+mj-lt"/>
              <a:cs typeface="Verdana" panose="020B0604030504040204" pitchFamily="34" charset="0"/>
            </a:endParaRPr>
          </a:p>
        </p:txBody>
      </p:sp>
      <p:sp>
        <p:nvSpPr>
          <p:cNvPr id="119811" name="Content Placeholder 8"/>
          <p:cNvSpPr>
            <a:spLocks noGrp="1"/>
          </p:cNvSpPr>
          <p:nvPr>
            <p:ph idx="4294967295"/>
          </p:nvPr>
        </p:nvSpPr>
        <p:spPr>
          <a:xfrm>
            <a:off x="1676401" y="908050"/>
            <a:ext cx="8177213" cy="5619750"/>
          </a:xfrm>
          <a:solidFill>
            <a:schemeClr val="accent5">
              <a:lumMod val="20000"/>
              <a:lumOff val="80000"/>
            </a:schemeClr>
          </a:solidFill>
          <a:ln>
            <a:miter lim="800000"/>
            <a:headEnd/>
            <a:tailEnd/>
          </a:ln>
          <a:extLst/>
        </p:spPr>
        <p:txBody>
          <a:bodyPr/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s-CL" sz="2400" b="1" dirty="0"/>
              <a:t>D.S. N°276/1980		país	 “Control de Quemas”</a:t>
            </a:r>
          </a:p>
          <a:p>
            <a:pPr>
              <a:buFont typeface="Arial" panose="020B0604020202020204" pitchFamily="34" charset="0"/>
              <a:buNone/>
              <a:defRPr/>
            </a:pPr>
            <a:endParaRPr lang="es-CL" sz="2400" b="1" dirty="0"/>
          </a:p>
          <a:p>
            <a:pPr>
              <a:buFont typeface="Arial" panose="020B0604020202020204" pitchFamily="34" charset="0"/>
              <a:buNone/>
              <a:defRPr/>
            </a:pPr>
            <a:r>
              <a:rPr lang="es-CL" dirty="0"/>
              <a:t>				</a:t>
            </a:r>
            <a:r>
              <a:rPr lang="es-CL" b="1" dirty="0"/>
              <a:t>“REGLAMENTO SOBRE ROCE A FUEGO”</a:t>
            </a:r>
          </a:p>
          <a:p>
            <a:pPr marL="0" indent="0">
              <a:buNone/>
              <a:defRPr/>
            </a:pPr>
            <a:endParaRPr lang="es-CL" dirty="0">
              <a:highlight>
                <a:srgbClr val="FFFF00"/>
              </a:highlight>
            </a:endParaRPr>
          </a:p>
          <a:p>
            <a:pPr marL="0" indent="0">
              <a:buNone/>
              <a:defRPr/>
            </a:pPr>
            <a:r>
              <a:rPr lang="es-CL" b="1" dirty="0">
                <a:solidFill>
                  <a:schemeClr val="tx2">
                    <a:lumMod val="50000"/>
                  </a:schemeClr>
                </a:solidFill>
              </a:rPr>
              <a:t>Artículo 1º</a:t>
            </a:r>
          </a:p>
          <a:p>
            <a:pPr marL="0" indent="0" algn="just">
              <a:buNone/>
              <a:defRPr/>
            </a:pPr>
            <a:r>
              <a:rPr lang="es-CL" dirty="0"/>
              <a:t>La destrucción de la vegetación mediante </a:t>
            </a:r>
            <a:r>
              <a:rPr lang="es-CL" dirty="0">
                <a:solidFill>
                  <a:srgbClr val="FF0000"/>
                </a:solidFill>
              </a:rPr>
              <a:t>el uso del fuego sólo podrá efectuarse en forma de "Quema Controlada"</a:t>
            </a:r>
            <a:r>
              <a:rPr lang="es-CL" dirty="0"/>
              <a:t>, y de acuerdo a las condiciones y requisitos del presente reglamento.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endParaRPr lang="es-CL" b="1" dirty="0"/>
          </a:p>
          <a:p>
            <a:pPr marL="0" indent="0">
              <a:buNone/>
              <a:defRPr/>
            </a:pPr>
            <a:r>
              <a:rPr lang="es-CL" b="1" dirty="0"/>
              <a:t>        		</a:t>
            </a:r>
            <a:endParaRPr lang="es-ES_tradnl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0964" name="Slide Number Placeholder 9"/>
          <p:cNvSpPr txBox="1">
            <a:spLocks noGrp="1"/>
          </p:cNvSpPr>
          <p:nvPr/>
        </p:nvSpPr>
        <p:spPr bwMode="auto">
          <a:xfrm>
            <a:off x="7707313" y="6527801"/>
            <a:ext cx="21336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E5F68358-F7D8-4E9A-9F3D-1500D83D08F6}" type="slidenum">
              <a:rPr lang="en-US" altLang="es-CL" sz="10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en-US" altLang="es-CL" sz="1000">
              <a:solidFill>
                <a:srgbClr val="898989"/>
              </a:solidFill>
            </a:endParaRPr>
          </a:p>
        </p:txBody>
      </p:sp>
      <p:sp>
        <p:nvSpPr>
          <p:cNvPr id="31749" name="Footer Placeholder 10"/>
          <p:cNvSpPr txBox="1">
            <a:spLocks noGrp="1"/>
          </p:cNvSpPr>
          <p:nvPr/>
        </p:nvSpPr>
        <p:spPr bwMode="auto">
          <a:xfrm>
            <a:off x="1543050" y="6527801"/>
            <a:ext cx="2895600" cy="2460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>
              <a:defRPr/>
            </a:pPr>
            <a:r>
              <a:rPr lang="en-US" altLang="es-CL" sz="900">
                <a:solidFill>
                  <a:srgbClr val="898989"/>
                </a:solidFill>
                <a:latin typeface="+mj-lt"/>
              </a:rPr>
              <a:t>Gobierno de Chile | SAG REGIÓN DE VALPARAÍSO</a:t>
            </a:r>
          </a:p>
        </p:txBody>
      </p:sp>
    </p:spTree>
    <p:extLst>
      <p:ext uri="{BB962C8B-B14F-4D97-AF65-F5344CB8AC3E}">
        <p14:creationId xmlns:p14="http://schemas.microsoft.com/office/powerpoint/2010/main" val="14282731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7"/>
          <p:cNvSpPr>
            <a:spLocks noGrp="1"/>
          </p:cNvSpPr>
          <p:nvPr>
            <p:ph type="title" idx="4294967295"/>
          </p:nvPr>
        </p:nvSpPr>
        <p:spPr>
          <a:xfrm>
            <a:off x="1676401" y="152401"/>
            <a:ext cx="8164513" cy="6127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s-CL" altLang="es-CL" b="1" dirty="0">
                <a:cs typeface="Verdana" panose="020B0604030504040204" pitchFamily="34" charset="0"/>
              </a:rPr>
              <a:t>De qué se tratan estas normas?</a:t>
            </a:r>
            <a:endParaRPr lang="es-ES_tradnl" altLang="es-CL" b="1" dirty="0">
              <a:solidFill>
                <a:srgbClr val="EF4144"/>
              </a:solidFill>
              <a:latin typeface="+mj-lt"/>
              <a:cs typeface="Verdana" panose="020B0604030504040204" pitchFamily="34" charset="0"/>
            </a:endParaRPr>
          </a:p>
        </p:txBody>
      </p:sp>
      <p:sp>
        <p:nvSpPr>
          <p:cNvPr id="119811" name="Content Placeholder 8"/>
          <p:cNvSpPr>
            <a:spLocks noGrp="1"/>
          </p:cNvSpPr>
          <p:nvPr>
            <p:ph idx="4294967295"/>
          </p:nvPr>
        </p:nvSpPr>
        <p:spPr>
          <a:xfrm>
            <a:off x="1676401" y="908050"/>
            <a:ext cx="8177213" cy="5619750"/>
          </a:xfrm>
          <a:solidFill>
            <a:schemeClr val="accent5">
              <a:lumMod val="20000"/>
              <a:lumOff val="80000"/>
            </a:schemeClr>
          </a:solidFill>
          <a:extLst/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s-CL" sz="2400" b="1" dirty="0"/>
              <a:t>D.S. N°276/1980		país	 “Control de Quemas”</a:t>
            </a:r>
          </a:p>
          <a:p>
            <a:pPr>
              <a:buFont typeface="Arial" panose="020B0604020202020204" pitchFamily="34" charset="0"/>
              <a:buNone/>
              <a:defRPr/>
            </a:pPr>
            <a:endParaRPr lang="es-CL" sz="2400" b="1" dirty="0"/>
          </a:p>
          <a:p>
            <a:pPr>
              <a:buFont typeface="Arial" panose="020B0604020202020204" pitchFamily="34" charset="0"/>
              <a:buNone/>
              <a:defRPr/>
            </a:pPr>
            <a:r>
              <a:rPr lang="es-CL" dirty="0"/>
              <a:t>				</a:t>
            </a:r>
            <a:r>
              <a:rPr lang="es-CL" b="1" dirty="0"/>
              <a:t>“REGLAMENTO SOBRE ROCE A FUEGO”</a:t>
            </a:r>
          </a:p>
          <a:p>
            <a:pPr marL="0" indent="0" algn="just">
              <a:buNone/>
              <a:defRPr/>
            </a:pPr>
            <a:r>
              <a:rPr lang="es-CL" b="1" dirty="0">
                <a:solidFill>
                  <a:schemeClr val="tx2">
                    <a:lumMod val="50000"/>
                  </a:schemeClr>
                </a:solidFill>
              </a:rPr>
              <a:t>Artículo 2º</a:t>
            </a:r>
          </a:p>
          <a:p>
            <a:pPr marL="0" indent="0" algn="just">
              <a:buNone/>
              <a:defRPr/>
            </a:pPr>
            <a:r>
              <a:rPr lang="es-CL" dirty="0"/>
              <a:t>Se entenderá por </a:t>
            </a:r>
            <a:r>
              <a:rPr lang="es-CL" dirty="0">
                <a:solidFill>
                  <a:srgbClr val="FF0000"/>
                </a:solidFill>
              </a:rPr>
              <a:t>"Quema Controlada" </a:t>
            </a:r>
            <a:r>
              <a:rPr lang="es-CL" dirty="0"/>
              <a:t>a la acción de usar el fuego para eliminar vegetación en forma dirigida, circunscrita o limitada a un área </a:t>
            </a:r>
            <a:r>
              <a:rPr lang="pt-BR" dirty="0"/>
              <a:t>previamente determinada, conforme a normas técnicas </a:t>
            </a:r>
            <a:r>
              <a:rPr lang="es-CL" dirty="0"/>
              <a:t>preestablecidas, con el fin de mantener el fuego bajo control.</a:t>
            </a:r>
            <a:endParaRPr lang="es-CL" b="1" dirty="0"/>
          </a:p>
          <a:p>
            <a:pPr>
              <a:buFont typeface="Wingdings" panose="05000000000000000000" pitchFamily="2" charset="2"/>
              <a:buChar char="ü"/>
              <a:defRPr/>
            </a:pPr>
            <a:endParaRPr lang="es-CL" b="1" dirty="0"/>
          </a:p>
          <a:p>
            <a:pPr marL="0" indent="0">
              <a:buNone/>
              <a:defRPr/>
            </a:pPr>
            <a:r>
              <a:rPr lang="es-CL" b="1" dirty="0"/>
              <a:t>        		</a:t>
            </a:r>
            <a:endParaRPr lang="es-ES_tradnl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1988" name="Slide Number Placeholder 9"/>
          <p:cNvSpPr txBox="1">
            <a:spLocks noGrp="1"/>
          </p:cNvSpPr>
          <p:nvPr/>
        </p:nvSpPr>
        <p:spPr bwMode="auto">
          <a:xfrm>
            <a:off x="7707313" y="6527801"/>
            <a:ext cx="21336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D5B8C5A5-E552-4645-9909-2EA04DEB38D2}" type="slidenum">
              <a:rPr lang="en-US" altLang="es-CL" sz="10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8</a:t>
            </a:fld>
            <a:endParaRPr lang="en-US" altLang="es-CL" sz="1000">
              <a:solidFill>
                <a:srgbClr val="898989"/>
              </a:solidFill>
            </a:endParaRPr>
          </a:p>
        </p:txBody>
      </p:sp>
      <p:sp>
        <p:nvSpPr>
          <p:cNvPr id="31749" name="Footer Placeholder 10"/>
          <p:cNvSpPr txBox="1">
            <a:spLocks noGrp="1"/>
          </p:cNvSpPr>
          <p:nvPr/>
        </p:nvSpPr>
        <p:spPr bwMode="auto">
          <a:xfrm>
            <a:off x="1543050" y="6527801"/>
            <a:ext cx="2895600" cy="2460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>
              <a:defRPr/>
            </a:pPr>
            <a:r>
              <a:rPr lang="en-US" altLang="es-CL" sz="900">
                <a:solidFill>
                  <a:srgbClr val="898989"/>
                </a:solidFill>
                <a:latin typeface="+mj-lt"/>
              </a:rPr>
              <a:t>Gobierno de Chile | SAG REGIÓN DE VALPARAÍSO</a:t>
            </a:r>
          </a:p>
        </p:txBody>
      </p:sp>
    </p:spTree>
    <p:extLst>
      <p:ext uri="{BB962C8B-B14F-4D97-AF65-F5344CB8AC3E}">
        <p14:creationId xmlns:p14="http://schemas.microsoft.com/office/powerpoint/2010/main" val="39472158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76" t="19934" r="27328" b="20267"/>
          <a:stretch>
            <a:fillRect/>
          </a:stretch>
        </p:blipFill>
        <p:spPr>
          <a:xfrm>
            <a:off x="2230439" y="723901"/>
            <a:ext cx="7056437" cy="5832475"/>
          </a:xfrm>
        </p:spPr>
      </p:pic>
    </p:spTree>
    <p:extLst>
      <p:ext uri="{BB962C8B-B14F-4D97-AF65-F5344CB8AC3E}">
        <p14:creationId xmlns:p14="http://schemas.microsoft.com/office/powerpoint/2010/main" val="387117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573</TotalTime>
  <Words>1668</Words>
  <Application>Microsoft Office PowerPoint</Application>
  <PresentationFormat>Panorámica</PresentationFormat>
  <Paragraphs>295</Paragraphs>
  <Slides>49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49</vt:i4>
      </vt:variant>
    </vt:vector>
  </HeadingPairs>
  <TitlesOfParts>
    <vt:vector size="56" baseType="lpstr">
      <vt:lpstr>Arial</vt:lpstr>
      <vt:lpstr>Calibri</vt:lpstr>
      <vt:lpstr>Calibri Light</vt:lpstr>
      <vt:lpstr>Verdana</vt:lpstr>
      <vt:lpstr>Wingdings</vt:lpstr>
      <vt:lpstr>ヒラギノ角ゴ Pro W3</vt:lpstr>
      <vt:lpstr>Tema de Office</vt:lpstr>
      <vt:lpstr>CONTROL DE QUEMAS Protección Recursos Naturales Renovables</vt:lpstr>
      <vt:lpstr>Presentación de PowerPoint</vt:lpstr>
      <vt:lpstr>  1.- Quema controlada</vt:lpstr>
      <vt:lpstr>     ¿Dónde aplica?</vt:lpstr>
      <vt:lpstr>TERRENOS DE APTITUD PREFERENTEMENTE FORESTAL</vt:lpstr>
      <vt:lpstr>Normativa  en Control de Quema</vt:lpstr>
      <vt:lpstr>De qué se tratan estas normas?</vt:lpstr>
      <vt:lpstr>De qué se tratan estas normas?</vt:lpstr>
      <vt:lpstr>Presentación de PowerPoint</vt:lpstr>
      <vt:lpstr>QUÉ SE PERMITE QUEMAR?</vt:lpstr>
      <vt:lpstr>QUÉ SE PERMITE QUEMAR?</vt:lpstr>
      <vt:lpstr>De qué se tratan estas normas?</vt:lpstr>
      <vt:lpstr>QUIÉN SOLICITA EL PERMISO</vt:lpstr>
      <vt:lpstr>NORMA</vt:lpstr>
      <vt:lpstr>INSCRIPCION DEL PREDIO EN CONAF</vt:lpstr>
      <vt:lpstr>Presentación de PowerPoint</vt:lpstr>
      <vt:lpstr>https://avisoenlinea.conaf.cl/</vt:lpstr>
      <vt:lpstr>NORMA</vt:lpstr>
      <vt:lpstr>Calendario Nacional para quemar residuos vegetales período 2024-2025 </vt:lpstr>
      <vt:lpstr>¿Cuándo aplica?</vt:lpstr>
      <vt:lpstr>Presentación de PowerPoint</vt:lpstr>
      <vt:lpstr>Dónde hacer el trámite</vt:lpstr>
      <vt:lpstr>OFICINAS CONAF</vt:lpstr>
      <vt:lpstr>NORMA</vt:lpstr>
      <vt:lpstr>2.-   QUEMA  A          ORILLA CARRETERA</vt:lpstr>
      <vt:lpstr>Presentación de PowerPoint</vt:lpstr>
      <vt:lpstr>2.- QUEMAS A ORILLAS DE CARRETERA</vt:lpstr>
      <vt:lpstr>CERTIFICADO PARA QUEMA A ORILLA DE CARRETERA</vt:lpstr>
      <vt:lpstr>Luego,</vt:lpstr>
      <vt:lpstr>FISCALIZADORES</vt:lpstr>
      <vt:lpstr>NORMA</vt:lpstr>
      <vt:lpstr>¿Cómo fiscalizamos el D.S. 276/1980?</vt:lpstr>
      <vt:lpstr>FISCALIZACION DE CARABINEROS DE CHILE</vt:lpstr>
      <vt:lpstr>INCUMPLIMIENTOS, SEGÚN CARABINEROS:  </vt:lpstr>
      <vt:lpstr>Infracciones potenciales (Carabineros de Chile)</vt:lpstr>
      <vt:lpstr>DETENCION INFRACTOR (Manual del Uso del Fuego de Carabineros de Chile)</vt:lpstr>
      <vt:lpstr>3.-   QUEMA COMO  CONTROL DE HELADAS</vt:lpstr>
      <vt:lpstr>De qué se tratan estas normas?</vt:lpstr>
      <vt:lpstr>De qué se tratan estas normas?</vt:lpstr>
      <vt:lpstr>¿Cómo fiscalizamos el D.S. 100/1990?</vt:lpstr>
      <vt:lpstr>Normativa Sectorial</vt:lpstr>
      <vt:lpstr>DECRETO LEY 3557</vt:lpstr>
      <vt:lpstr>OTROS CASOS:</vt:lpstr>
      <vt:lpstr>Presentación de PowerPoint</vt:lpstr>
      <vt:lpstr>PLAN DE PREVENCIÓN Y DESCONTAMINACIÓN ATMOSFÉRICA PARA LAS COMUNAS DE CONCÓN, QUINTERO Y PUCHUNCAVÍ</vt:lpstr>
      <vt:lpstr>CAPÍTULO VI: CONTROL DE EMISIONES ASOCIADAS A LAS QUEMAS AGRÍCOLAS, FORESTALES Y CALEFACCIÓN DOMICILIARIA</vt:lpstr>
      <vt:lpstr>Artículo 40. La fiscalización</vt:lpstr>
      <vt:lpstr>Luego….</vt:lpstr>
      <vt:lpstr>MUCHAS GRACIAS Protección Recursos Naturales Renovables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Claudio Fernando Banda Contreras</cp:lastModifiedBy>
  <cp:revision>49</cp:revision>
  <dcterms:created xsi:type="dcterms:W3CDTF">2022-04-07T20:55:49Z</dcterms:created>
  <dcterms:modified xsi:type="dcterms:W3CDTF">2024-12-23T11:08:23Z</dcterms:modified>
</cp:coreProperties>
</file>